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4"/>
    <p:sldMasterId id="2147483734" r:id="rId5"/>
    <p:sldMasterId id="2147484224" r:id="rId6"/>
  </p:sldMasterIdLst>
  <p:notesMasterIdLst>
    <p:notesMasterId r:id="rId42"/>
  </p:notesMasterIdLst>
  <p:handoutMasterIdLst>
    <p:handoutMasterId r:id="rId43"/>
  </p:handoutMasterIdLst>
  <p:sldIdLst>
    <p:sldId id="508" r:id="rId7"/>
    <p:sldId id="376" r:id="rId8"/>
    <p:sldId id="393" r:id="rId9"/>
    <p:sldId id="394" r:id="rId10"/>
    <p:sldId id="495" r:id="rId11"/>
    <p:sldId id="510" r:id="rId12"/>
    <p:sldId id="397" r:id="rId13"/>
    <p:sldId id="398" r:id="rId14"/>
    <p:sldId id="399" r:id="rId15"/>
    <p:sldId id="469" r:id="rId16"/>
    <p:sldId id="400" r:id="rId17"/>
    <p:sldId id="401" r:id="rId18"/>
    <p:sldId id="402" r:id="rId19"/>
    <p:sldId id="403" r:id="rId20"/>
    <p:sldId id="404" r:id="rId21"/>
    <p:sldId id="405" r:id="rId22"/>
    <p:sldId id="406" r:id="rId23"/>
    <p:sldId id="459" r:id="rId24"/>
    <p:sldId id="411" r:id="rId25"/>
    <p:sldId id="413" r:id="rId26"/>
    <p:sldId id="412" r:id="rId27"/>
    <p:sldId id="500" r:id="rId28"/>
    <p:sldId id="501" r:id="rId29"/>
    <p:sldId id="503" r:id="rId30"/>
    <p:sldId id="520" r:id="rId31"/>
    <p:sldId id="454" r:id="rId32"/>
    <p:sldId id="506" r:id="rId33"/>
    <p:sldId id="430" r:id="rId34"/>
    <p:sldId id="511" r:id="rId35"/>
    <p:sldId id="514" r:id="rId36"/>
    <p:sldId id="515" r:id="rId37"/>
    <p:sldId id="521" r:id="rId38"/>
    <p:sldId id="410" r:id="rId39"/>
    <p:sldId id="517" r:id="rId40"/>
    <p:sldId id="498" r:id="rId41"/>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1008"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Hernandez" initials="M" lastIdx="2" clrIdx="0"/>
  <p:cmAuthor id="7" name="ALLISON BOEHM" initials="AB" lastIdx="7" clrIdx="7"/>
  <p:cmAuthor id="1" name="Carrie Rainey" initials="CR" lastIdx="4" clrIdx="1"/>
  <p:cmAuthor id="8" name="James Elliott" initials="JE" lastIdx="43" clrIdx="8">
    <p:extLst/>
  </p:cmAuthor>
  <p:cmAuthor id="2" name="Carol Kachadoorian" initials="CK" lastIdx="5" clrIdx="2"/>
  <p:cmAuthor id="9" name="Wendy Phelps" initials="WP" lastIdx="8" clrIdx="9">
    <p:extLst>
      <p:ext uri="{19B8F6BF-5375-455C-9EA6-DF929625EA0E}">
        <p15:presenceInfo xmlns:p15="http://schemas.microsoft.com/office/powerpoint/2012/main" userId="S::wphelps@tooledesign.com::aa710c7d-f419-46e3-9a91-71eb5523a11f" providerId="AD"/>
      </p:ext>
    </p:extLst>
  </p:cmAuthor>
  <p:cmAuthor id="3" name="danielle r. mccray" initials="drm" lastIdx="11" clrIdx="3"/>
  <p:cmAuthor id="4" name="DLAMBERT" initials="D" lastIdx="41" clrIdx="4"/>
  <p:cmAuthor id="5" name="Danielle McCray" initials="" lastIdx="8" clrIdx="5"/>
  <p:cmAuthor id="6" name="ckachadoorian" initials="c" lastIdx="16"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0C8"/>
    <a:srgbClr val="085CB8"/>
    <a:srgbClr val="CDC7B7"/>
    <a:srgbClr val="EAEAEA"/>
    <a:srgbClr val="FFFF00"/>
    <a:srgbClr val="CCECFF"/>
    <a:srgbClr val="FF8000"/>
    <a:srgbClr val="0060AA"/>
    <a:srgbClr val="336699"/>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99" autoAdjust="0"/>
    <p:restoredTop sz="91892" autoAdjust="0"/>
  </p:normalViewPr>
  <p:slideViewPr>
    <p:cSldViewPr snapToGrid="0">
      <p:cViewPr>
        <p:scale>
          <a:sx n="90" d="100"/>
          <a:sy n="90" d="100"/>
        </p:scale>
        <p:origin x="1386" y="414"/>
      </p:cViewPr>
      <p:guideLst>
        <p:guide orient="horz" pos="1008"/>
        <p:guide pos="2880"/>
      </p:guideLst>
    </p:cSldViewPr>
  </p:slideViewPr>
  <p:outlineViewPr>
    <p:cViewPr>
      <p:scale>
        <a:sx n="33" d="100"/>
        <a:sy n="33" d="100"/>
      </p:scale>
      <p:origin x="0" y="-5794"/>
    </p:cViewPr>
  </p:outlineViewPr>
  <p:notesTextViewPr>
    <p:cViewPr>
      <p:scale>
        <a:sx n="200" d="100"/>
        <a:sy n="200" d="100"/>
      </p:scale>
      <p:origin x="0" y="0"/>
    </p:cViewPr>
  </p:notesTextViewPr>
  <p:sorterViewPr>
    <p:cViewPr>
      <p:scale>
        <a:sx n="130" d="100"/>
        <a:sy n="130" d="100"/>
      </p:scale>
      <p:origin x="0" y="14501"/>
    </p:cViewPr>
  </p:sorterViewPr>
  <p:notesViewPr>
    <p:cSldViewPr snapToGrid="0">
      <p:cViewPr>
        <p:scale>
          <a:sx n="150" d="100"/>
          <a:sy n="150" d="100"/>
        </p:scale>
        <p:origin x="667" y="-850"/>
      </p:cViewPr>
      <p:guideLst>
        <p:guide orient="horz" pos="2928"/>
        <p:guide pos="2208"/>
      </p:guideLst>
    </p:cSldViewPr>
  </p:notesViewPr>
  <p:gridSpacing cx="75895" cy="75895"/>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69651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2"/>
            <a:ext cx="3038145" cy="464205"/>
          </a:xfrm>
          <a:prstGeom prst="rect">
            <a:avLst/>
          </a:prstGeom>
          <a:noFill/>
          <a:ln w="9525">
            <a:noFill/>
            <a:miter lim="800000"/>
            <a:headEnd/>
            <a:tailEnd/>
          </a:ln>
          <a:effectLst/>
        </p:spPr>
        <p:txBody>
          <a:bodyPr vert="horz" wrap="square" lIns="92256" tIns="46127" rIns="92256" bIns="46127" numCol="1" anchor="t" anchorCtr="0" compatLnSpc="1">
            <a:prstTxWarp prst="textNoShape">
              <a:avLst/>
            </a:prstTxWarp>
          </a:bodyPr>
          <a:lstStyle>
            <a:lvl1pPr defTabSz="923186" eaLnBrk="1" hangingPunct="1">
              <a:defRPr sz="1100">
                <a:latin typeface="Times New Roman" pitchFamily="18" charset="0"/>
                <a:ea typeface="ＭＳ Ｐゴシック" pitchFamily="1" charset="-128"/>
                <a:cs typeface="+mn-cs"/>
              </a:defRPr>
            </a:lvl1pPr>
          </a:lstStyle>
          <a:p>
            <a:pPr>
              <a:defRPr/>
            </a:pPr>
            <a:endParaRPr lang="en-US" dirty="0"/>
          </a:p>
        </p:txBody>
      </p:sp>
      <p:sp>
        <p:nvSpPr>
          <p:cNvPr id="24579" name="Rectangle 3"/>
          <p:cNvSpPr>
            <a:spLocks noGrp="1" noChangeArrowheads="1"/>
          </p:cNvSpPr>
          <p:nvPr>
            <p:ph type="dt" idx="1"/>
          </p:nvPr>
        </p:nvSpPr>
        <p:spPr bwMode="auto">
          <a:xfrm>
            <a:off x="3972257" y="2"/>
            <a:ext cx="3038144" cy="464205"/>
          </a:xfrm>
          <a:prstGeom prst="rect">
            <a:avLst/>
          </a:prstGeom>
          <a:noFill/>
          <a:ln w="9525">
            <a:noFill/>
            <a:miter lim="800000"/>
            <a:headEnd/>
            <a:tailEnd/>
          </a:ln>
          <a:effectLst/>
        </p:spPr>
        <p:txBody>
          <a:bodyPr vert="horz" wrap="square" lIns="92256" tIns="46127" rIns="92256" bIns="46127" numCol="1" anchor="t" anchorCtr="0" compatLnSpc="1">
            <a:prstTxWarp prst="textNoShape">
              <a:avLst/>
            </a:prstTxWarp>
          </a:bodyPr>
          <a:lstStyle>
            <a:lvl1pPr algn="r" defTabSz="923186" eaLnBrk="1" hangingPunct="1">
              <a:defRPr sz="1100">
                <a:latin typeface="Times New Roman" pitchFamily="18" charset="0"/>
                <a:ea typeface="ＭＳ Ｐゴシック" pitchFamily="1" charset="-128"/>
                <a:cs typeface="+mn-cs"/>
              </a:defRPr>
            </a:lvl1pPr>
          </a:lstStyle>
          <a:p>
            <a:pPr>
              <a:defRPr/>
            </a:pPr>
            <a:endParaRPr lang="en-US" dirty="0"/>
          </a:p>
        </p:txBody>
      </p:sp>
      <p:sp>
        <p:nvSpPr>
          <p:cNvPr id="30724" name="Rectangle 4"/>
          <p:cNvSpPr>
            <a:spLocks noGrp="1" noRot="1" noChangeAspect="1" noChangeArrowheads="1" noTextEdit="1"/>
          </p:cNvSpPr>
          <p:nvPr>
            <p:ph type="sldImg" idx="2"/>
          </p:nvPr>
        </p:nvSpPr>
        <p:spPr bwMode="auto">
          <a:xfrm>
            <a:off x="1181100" y="696913"/>
            <a:ext cx="4651375" cy="3487737"/>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935634" y="4416099"/>
            <a:ext cx="5139134" cy="4183995"/>
          </a:xfrm>
          <a:prstGeom prst="rect">
            <a:avLst/>
          </a:prstGeom>
          <a:noFill/>
          <a:ln w="9525">
            <a:noFill/>
            <a:miter lim="800000"/>
            <a:headEnd/>
            <a:tailEnd/>
          </a:ln>
          <a:effectLst/>
        </p:spPr>
        <p:txBody>
          <a:bodyPr vert="horz" wrap="square" lIns="92256" tIns="46127" rIns="92256" bIns="4612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6"/>
          <p:cNvSpPr>
            <a:spLocks noGrp="1" noChangeArrowheads="1"/>
          </p:cNvSpPr>
          <p:nvPr>
            <p:ph type="ftr" sz="quarter" idx="4"/>
          </p:nvPr>
        </p:nvSpPr>
        <p:spPr bwMode="auto">
          <a:xfrm>
            <a:off x="0" y="8832196"/>
            <a:ext cx="3038145" cy="464205"/>
          </a:xfrm>
          <a:prstGeom prst="rect">
            <a:avLst/>
          </a:prstGeom>
          <a:noFill/>
          <a:ln w="9525">
            <a:noFill/>
            <a:miter lim="800000"/>
            <a:headEnd/>
            <a:tailEnd/>
          </a:ln>
          <a:effectLst/>
        </p:spPr>
        <p:txBody>
          <a:bodyPr vert="horz" wrap="square" lIns="92256" tIns="46127" rIns="92256" bIns="46127" numCol="1" anchor="b" anchorCtr="0" compatLnSpc="1">
            <a:prstTxWarp prst="textNoShape">
              <a:avLst/>
            </a:prstTxWarp>
          </a:bodyPr>
          <a:lstStyle>
            <a:lvl1pPr defTabSz="923186" eaLnBrk="1" hangingPunct="1">
              <a:defRPr sz="1100">
                <a:latin typeface="Times New Roman" pitchFamily="18" charset="0"/>
                <a:ea typeface="ＭＳ Ｐゴシック" pitchFamily="1" charset="-128"/>
                <a:cs typeface="+mn-cs"/>
              </a:defRPr>
            </a:lvl1pPr>
          </a:lstStyle>
          <a:p>
            <a:pPr>
              <a:defRPr/>
            </a:pPr>
            <a:endParaRPr lang="en-US" dirty="0"/>
          </a:p>
        </p:txBody>
      </p:sp>
      <p:sp>
        <p:nvSpPr>
          <p:cNvPr id="24583" name="Rectangle 7"/>
          <p:cNvSpPr>
            <a:spLocks noGrp="1" noChangeArrowheads="1"/>
          </p:cNvSpPr>
          <p:nvPr>
            <p:ph type="sldNum" sz="quarter" idx="5"/>
          </p:nvPr>
        </p:nvSpPr>
        <p:spPr bwMode="auto">
          <a:xfrm>
            <a:off x="3972257" y="8832196"/>
            <a:ext cx="3038144" cy="464205"/>
          </a:xfrm>
          <a:prstGeom prst="rect">
            <a:avLst/>
          </a:prstGeom>
          <a:noFill/>
          <a:ln w="9525">
            <a:noFill/>
            <a:miter lim="800000"/>
            <a:headEnd/>
            <a:tailEnd/>
          </a:ln>
          <a:effectLst/>
        </p:spPr>
        <p:txBody>
          <a:bodyPr vert="horz" wrap="square" lIns="92256" tIns="46127" rIns="92256" bIns="46127" numCol="1" anchor="b" anchorCtr="0" compatLnSpc="1">
            <a:prstTxWarp prst="textNoShape">
              <a:avLst/>
            </a:prstTxWarp>
          </a:bodyPr>
          <a:lstStyle>
            <a:lvl1pPr algn="r" defTabSz="923186" eaLnBrk="1" hangingPunct="1">
              <a:defRPr sz="1100">
                <a:latin typeface="Times New Roman" pitchFamily="18" charset="0"/>
              </a:defRPr>
            </a:lvl1pPr>
          </a:lstStyle>
          <a:p>
            <a:fld id="{AB46964E-568D-449F-AE4B-B0E6E58CD3F1}" type="slidenum">
              <a:rPr lang="en-US"/>
              <a:pPr/>
              <a:t>‹#›</a:t>
            </a:fld>
            <a:endParaRPr lang="en-US" dirty="0"/>
          </a:p>
        </p:txBody>
      </p:sp>
    </p:spTree>
    <p:extLst>
      <p:ext uri="{BB962C8B-B14F-4D97-AF65-F5344CB8AC3E}">
        <p14:creationId xmlns:p14="http://schemas.microsoft.com/office/powerpoint/2010/main" val="281505088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nt.org/repository/Hazard-Busing-Report.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virginiadot.org/business/local-assistance.asp"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vdot.virginia.gov/programs/srsm_contact_us.asp"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virginiadot.org/saferoute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6304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p:spPr>
        <p:txBody>
          <a:bodyPr/>
          <a:lstStyle/>
          <a:p>
            <a:pPr marL="227386" indent="-227386" eaLnBrk="1" hangingPunct="1">
              <a:spcBef>
                <a:spcPts val="203"/>
              </a:spcBef>
            </a:pPr>
            <a:r>
              <a:rPr lang="en-US" b="1" dirty="0">
                <a:latin typeface="Arial" pitchFamily="34" charset="0"/>
              </a:rPr>
              <a:t>Message:</a:t>
            </a:r>
            <a:r>
              <a:rPr lang="en-US" dirty="0">
                <a:latin typeface="Arial" pitchFamily="34" charset="0"/>
              </a:rPr>
              <a:t> </a:t>
            </a:r>
          </a:p>
          <a:p>
            <a:pPr marL="0" indent="0" eaLnBrk="1" hangingPunct="1">
              <a:spcBef>
                <a:spcPts val="203"/>
              </a:spcBef>
            </a:pPr>
            <a:r>
              <a:rPr lang="en-US" dirty="0">
                <a:latin typeface="Arial" pitchFamily="34" charset="0"/>
              </a:rPr>
              <a:t>SRTS</a:t>
            </a:r>
            <a:r>
              <a:rPr lang="en-US" baseline="0" dirty="0">
                <a:latin typeface="Arial" pitchFamily="34" charset="0"/>
              </a:rPr>
              <a:t> programs can have numerous other benefits. For example, SRTS</a:t>
            </a:r>
            <a:r>
              <a:rPr lang="en-US" dirty="0">
                <a:latin typeface="Arial" pitchFamily="34" charset="0"/>
              </a:rPr>
              <a:t> programs can</a:t>
            </a:r>
            <a:r>
              <a:rPr lang="en-US" baseline="0" dirty="0">
                <a:latin typeface="Arial" pitchFamily="34" charset="0"/>
              </a:rPr>
              <a:t>:</a:t>
            </a:r>
          </a:p>
          <a:p>
            <a:pPr marL="227386" marR="0" indent="-227386" algn="l" defTabSz="914400" rtl="0" eaLnBrk="1" fontAlgn="base" latinLnBrk="0" hangingPunct="1">
              <a:lnSpc>
                <a:spcPct val="100000"/>
              </a:lnSpc>
              <a:spcBef>
                <a:spcPts val="203"/>
              </a:spcBef>
              <a:spcAft>
                <a:spcPct val="0"/>
              </a:spcAft>
              <a:buClrTx/>
              <a:buSzTx/>
              <a:buFontTx/>
              <a:buChar char="•"/>
              <a:tabLst/>
              <a:defRPr/>
            </a:pPr>
            <a:r>
              <a:rPr lang="en-US" dirty="0">
                <a:latin typeface="Arial" pitchFamily="34" charset="0"/>
              </a:rPr>
              <a:t>Teach students fundamental safety skills and remind drivers to watch out for children.</a:t>
            </a:r>
          </a:p>
          <a:p>
            <a:pPr marL="227386" marR="0" indent="-227386" algn="l" defTabSz="914400" rtl="0" eaLnBrk="1" fontAlgn="base" latinLnBrk="0" hangingPunct="1">
              <a:lnSpc>
                <a:spcPct val="100000"/>
              </a:lnSpc>
              <a:spcBef>
                <a:spcPts val="203"/>
              </a:spcBef>
              <a:spcAft>
                <a:spcPct val="0"/>
              </a:spcAft>
              <a:buClrTx/>
              <a:buSzTx/>
              <a:buFontTx/>
              <a:buChar char="•"/>
              <a:tabLst/>
              <a:defRPr/>
            </a:pPr>
            <a:r>
              <a:rPr lang="en-US" dirty="0">
                <a:latin typeface="Arial" pitchFamily="34" charset="0"/>
              </a:rPr>
              <a:t>Improve</a:t>
            </a:r>
            <a:r>
              <a:rPr lang="en-US" baseline="0" dirty="0">
                <a:latin typeface="Arial" pitchFamily="34" charset="0"/>
              </a:rPr>
              <a:t> academic performance, because physical</a:t>
            </a:r>
            <a:r>
              <a:rPr lang="en-US" dirty="0">
                <a:latin typeface="Arial" pitchFamily="34" charset="0"/>
              </a:rPr>
              <a:t> activity and academic performance are linked</a:t>
            </a:r>
            <a:r>
              <a:rPr lang="en-US" baseline="0" dirty="0">
                <a:latin typeface="Arial" pitchFamily="34" charset="0"/>
              </a:rPr>
              <a:t>. This is a good one for principals to be aware of!</a:t>
            </a:r>
            <a:endParaRPr lang="en-US" dirty="0">
              <a:latin typeface="Arial" pitchFamily="34" charset="0"/>
            </a:endParaRPr>
          </a:p>
          <a:p>
            <a:pPr marL="227386" indent="-227386" eaLnBrk="1" hangingPunct="1">
              <a:spcBef>
                <a:spcPts val="203"/>
              </a:spcBef>
              <a:buFontTx/>
              <a:buChar char="•"/>
            </a:pPr>
            <a:r>
              <a:rPr lang="en-US" dirty="0">
                <a:latin typeface="Arial" pitchFamily="34" charset="0"/>
              </a:rPr>
              <a:t>Give parents and children the chance to walk and bicycle together – strengthening family bonds.</a:t>
            </a:r>
          </a:p>
          <a:p>
            <a:pPr marL="227386" indent="-227386" eaLnBrk="1" hangingPunct="1">
              <a:spcBef>
                <a:spcPts val="203"/>
              </a:spcBef>
              <a:buFontTx/>
              <a:buChar char="•"/>
            </a:pPr>
            <a:r>
              <a:rPr lang="en-US" dirty="0">
                <a:latin typeface="Arial" pitchFamily="34" charset="0"/>
              </a:rPr>
              <a:t>And , for older children,</a:t>
            </a:r>
            <a:r>
              <a:rPr lang="en-US" baseline="0" dirty="0">
                <a:latin typeface="Arial" pitchFamily="34" charset="0"/>
              </a:rPr>
              <a:t> increase</a:t>
            </a:r>
            <a:r>
              <a:rPr lang="en-US" dirty="0">
                <a:latin typeface="Arial" pitchFamily="34" charset="0"/>
              </a:rPr>
              <a:t> students’ sense of freedom and responsibility.</a:t>
            </a:r>
          </a:p>
          <a:p>
            <a:pPr marL="0" indent="0" eaLnBrk="1" hangingPunct="1">
              <a:spcBef>
                <a:spcPts val="203"/>
              </a:spcBef>
              <a:buFontTx/>
              <a:buNone/>
            </a:pPr>
            <a:r>
              <a:rPr lang="en-US" u="sng" dirty="0">
                <a:hlinkClick r:id="rId3"/>
              </a:rPr>
              <a:t>://www.cnt.org/repository/Hazard-Busing-Report.pdf</a:t>
            </a:r>
            <a:r>
              <a:rPr lang="en-US" dirty="0"/>
              <a:t>. </a:t>
            </a:r>
          </a:p>
          <a:p>
            <a:pPr marL="227386" indent="-227386" eaLnBrk="1" hangingPunct="1">
              <a:spcBef>
                <a:spcPts val="203"/>
              </a:spcBef>
            </a:pPr>
            <a:endParaRPr lang="en-US" dirty="0">
              <a:latin typeface="Arial" pitchFamily="34" charset="0"/>
            </a:endParaRPr>
          </a:p>
        </p:txBody>
      </p:sp>
    </p:spTree>
    <p:extLst>
      <p:ext uri="{BB962C8B-B14F-4D97-AF65-F5344CB8AC3E}">
        <p14:creationId xmlns:p14="http://schemas.microsoft.com/office/powerpoint/2010/main" val="2385941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p:spPr>
        <p:txBody>
          <a:bodyPr/>
          <a:lstStyle/>
          <a:p>
            <a:pPr marL="227386" indent="-227386" eaLnBrk="1" hangingPunct="1">
              <a:spcBef>
                <a:spcPts val="203"/>
              </a:spcBef>
            </a:pPr>
            <a:r>
              <a:rPr lang="en-US" b="1" dirty="0">
                <a:latin typeface="Arial" pitchFamily="34" charset="0"/>
              </a:rPr>
              <a:t>Message:</a:t>
            </a:r>
            <a:r>
              <a:rPr lang="en-US" dirty="0">
                <a:latin typeface="Arial" pitchFamily="34" charset="0"/>
              </a:rPr>
              <a:t> </a:t>
            </a:r>
          </a:p>
          <a:p>
            <a:pPr marL="0" indent="0" eaLnBrk="1" hangingPunct="1">
              <a:spcBef>
                <a:spcPts val="203"/>
              </a:spcBef>
            </a:pPr>
            <a:r>
              <a:rPr lang="en-US" dirty="0">
                <a:latin typeface="Arial" pitchFamily="34" charset="0"/>
              </a:rPr>
              <a:t>And here’s how SRTS can benefit schools and communities.</a:t>
            </a:r>
            <a:r>
              <a:rPr lang="en-US" baseline="0" dirty="0">
                <a:latin typeface="Arial" pitchFamily="34" charset="0"/>
              </a:rPr>
              <a:t> </a:t>
            </a:r>
            <a:endParaRPr lang="en-US" dirty="0">
              <a:latin typeface="Arial" pitchFamily="34" charset="0"/>
            </a:endParaRPr>
          </a:p>
          <a:p>
            <a:pPr marL="227386" indent="-227386" eaLnBrk="1" hangingPunct="1">
              <a:spcBef>
                <a:spcPts val="203"/>
              </a:spcBef>
              <a:buFontTx/>
              <a:buChar char="•"/>
            </a:pPr>
            <a:r>
              <a:rPr lang="en-US" dirty="0">
                <a:latin typeface="Arial" pitchFamily="34" charset="0"/>
              </a:rPr>
              <a:t>School</a:t>
            </a:r>
            <a:r>
              <a:rPr lang="en-US" baseline="0" dirty="0">
                <a:latin typeface="Arial" pitchFamily="34" charset="0"/>
              </a:rPr>
              <a:t>s can save money when SRTS programs help reduce the </a:t>
            </a:r>
            <a:r>
              <a:rPr lang="en-US" dirty="0">
                <a:latin typeface="Arial" pitchFamily="34" charset="0"/>
              </a:rPr>
              <a:t>need for hazard busing (Hazard busing is when bus service is provided for children who live close to school because the routes are not safe for walking).</a:t>
            </a:r>
          </a:p>
          <a:p>
            <a:pPr marL="227386" indent="-227386" eaLnBrk="1" hangingPunct="1">
              <a:spcBef>
                <a:spcPts val="203"/>
              </a:spcBef>
              <a:buFontTx/>
              <a:buChar char="•"/>
            </a:pPr>
            <a:r>
              <a:rPr lang="en-US" dirty="0">
                <a:latin typeface="Arial" pitchFamily="34" charset="0"/>
              </a:rPr>
              <a:t>Communities can benefit through</a:t>
            </a:r>
            <a:r>
              <a:rPr lang="en-US" baseline="0" dirty="0">
                <a:latin typeface="Arial" pitchFamily="34" charset="0"/>
              </a:rPr>
              <a:t> more transportation options for everyone and economically, since communities that support walking and bicycling tend to be more desirable (increasing property values) and tend to generate more retail activity</a:t>
            </a:r>
            <a:r>
              <a:rPr lang="en-US" dirty="0"/>
              <a:t>. </a:t>
            </a:r>
          </a:p>
          <a:p>
            <a:pPr marL="227386" indent="-227386" eaLnBrk="1" hangingPunct="1">
              <a:spcBef>
                <a:spcPts val="203"/>
              </a:spcBef>
            </a:pPr>
            <a:endParaRPr lang="en-US" dirty="0">
              <a:latin typeface="Arial" pitchFamily="34" charset="0"/>
            </a:endParaRPr>
          </a:p>
        </p:txBody>
      </p:sp>
    </p:spTree>
    <p:extLst>
      <p:ext uri="{BB962C8B-B14F-4D97-AF65-F5344CB8AC3E}">
        <p14:creationId xmlns:p14="http://schemas.microsoft.com/office/powerpoint/2010/main" val="3362033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699824" y="4417635"/>
            <a:ext cx="5610754" cy="4182458"/>
          </a:xfrm>
          <a:noFill/>
          <a:ln/>
        </p:spPr>
        <p:txBody>
          <a:bodyPr/>
          <a:lstStyle/>
          <a:p>
            <a:pPr eaLnBrk="1" hangingPunct="1"/>
            <a:r>
              <a:rPr lang="en-US" b="1" dirty="0"/>
              <a:t>Message:</a:t>
            </a:r>
            <a:r>
              <a:rPr lang="en-US" dirty="0"/>
              <a:t> </a:t>
            </a:r>
          </a:p>
          <a:p>
            <a:pPr eaLnBrk="1" hangingPunct="1"/>
            <a:r>
              <a:rPr lang="en-US" dirty="0"/>
              <a:t>Safe Routes to School Programs are structured</a:t>
            </a:r>
            <a:r>
              <a:rPr lang="en-US" baseline="0" dirty="0"/>
              <a:t> around the six Es of SRTS, education, encouragement, enforcement, engineering, and evaluation</a:t>
            </a:r>
          </a:p>
          <a:p>
            <a:pPr eaLnBrk="1" hangingPunct="1"/>
            <a:endParaRPr lang="en-US" baseline="0" dirty="0"/>
          </a:p>
          <a:p>
            <a:pPr eaLnBrk="1" hangingPunct="1"/>
            <a:r>
              <a:rPr lang="en-US" baseline="0" dirty="0"/>
              <a:t>There’s a reason for this that sometimes gets lost, which is that transportation issues are complex and multi-faceted and, therefore, require multi-pronged solutions. </a:t>
            </a:r>
          </a:p>
          <a:p>
            <a:pPr eaLnBrk="1" hangingPunct="1"/>
            <a:endParaRPr lang="en-US" baseline="0" dirty="0"/>
          </a:p>
          <a:p>
            <a:pPr eaLnBrk="1" hangingPunct="1"/>
            <a:r>
              <a:rPr lang="en-US" baseline="0" dirty="0"/>
              <a:t>Take speeding as an example. Does it usually suffice to put in a speed limit sign? No, you usually need to do more than that. </a:t>
            </a:r>
          </a:p>
          <a:p>
            <a:pPr eaLnBrk="1" hangingPunct="1"/>
            <a:endParaRPr lang="en-US" baseline="0" dirty="0"/>
          </a:p>
          <a:p>
            <a:pPr eaLnBrk="1" hangingPunct="1"/>
            <a:r>
              <a:rPr lang="en-US" baseline="0" dirty="0"/>
              <a:t>Over the next few slides I’m going to talk about each of the Es in a little more detail. In each case we’re going to return to this speeding example, and I’m going to ask you to brainstorm ways to address it within that E.</a:t>
            </a:r>
            <a:endParaRPr lang="en-US" dirty="0"/>
          </a:p>
          <a:p>
            <a:pPr eaLnBrk="1" hangingPunct="1">
              <a:spcBef>
                <a:spcPts val="597"/>
              </a:spcBef>
            </a:pPr>
            <a:endParaRPr lang="en-US" b="1" dirty="0"/>
          </a:p>
          <a:p>
            <a:pPr eaLnBrk="1" hangingPunct="1">
              <a:spcBef>
                <a:spcPts val="597"/>
              </a:spcBef>
            </a:pPr>
            <a:r>
              <a:rPr lang="en-US" b="1" dirty="0"/>
              <a:t>Image:</a:t>
            </a:r>
          </a:p>
          <a:p>
            <a:pPr eaLnBrk="1" hangingPunct="1"/>
            <a:r>
              <a:rPr lang="en-US" dirty="0"/>
              <a:t>Kilby Elementary, Woodbridge, VA provided by www.iwalktoschool.org.</a:t>
            </a:r>
          </a:p>
          <a:p>
            <a:pPr eaLnBrk="1" hangingPunct="1"/>
            <a:endParaRPr lang="en-US" sz="1000" dirty="0"/>
          </a:p>
        </p:txBody>
      </p:sp>
    </p:spTree>
    <p:extLst>
      <p:ext uri="{BB962C8B-B14F-4D97-AF65-F5344CB8AC3E}">
        <p14:creationId xmlns:p14="http://schemas.microsoft.com/office/powerpoint/2010/main" val="1171727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699824" y="4417635"/>
            <a:ext cx="5610754" cy="4182458"/>
          </a:xfrm>
          <a:noFill/>
          <a:ln/>
        </p:spPr>
        <p:txBody>
          <a:bodyPr/>
          <a:lstStyle/>
          <a:p>
            <a:pPr marL="0" indent="0" eaLnBrk="1" hangingPunct="1">
              <a:spcBef>
                <a:spcPts val="203"/>
              </a:spcBef>
              <a:buFont typeface="Arial" pitchFamily="34" charset="0"/>
              <a:buNone/>
            </a:pPr>
            <a:r>
              <a:rPr lang="en-US" b="1" dirty="0"/>
              <a:t>Message:</a:t>
            </a:r>
          </a:p>
          <a:p>
            <a:pPr marL="0" indent="0" eaLnBrk="1" hangingPunct="1">
              <a:spcBef>
                <a:spcPts val="203"/>
              </a:spcBef>
              <a:buFont typeface="Arial" pitchFamily="34" charset="0"/>
              <a:buNone/>
            </a:pPr>
            <a:r>
              <a:rPr lang="en-US" b="0" dirty="0"/>
              <a:t>My</a:t>
            </a:r>
            <a:r>
              <a:rPr lang="en-US" b="0" baseline="0" dirty="0"/>
              <a:t> guess is that when most of you think of education in connection with SRTS, you think of pedestrian and bicycle safety education for students. This assumption is correct. Pedestrian and bicycle safety is really a critical component of SRTS, both for kids who are currently walking to school or could walk to school and for kids who can’t.</a:t>
            </a:r>
            <a:r>
              <a:rPr lang="en-US" b="0" dirty="0"/>
              <a:t> A</a:t>
            </a:r>
            <a:r>
              <a:rPr lang="en-US" b="0" baseline="0" dirty="0"/>
              <a:t>t some point in everyone’s life they are a pedestrian or a bicyclist, and a key goal of SRTS is to develop lifelong pedestrian and bicycle safety skills.</a:t>
            </a:r>
          </a:p>
          <a:p>
            <a:pPr eaLnBrk="1" hangingPunct="1">
              <a:spcBef>
                <a:spcPts val="203"/>
              </a:spcBef>
            </a:pPr>
            <a:endParaRPr lang="en-US" b="0" baseline="0" dirty="0"/>
          </a:p>
          <a:p>
            <a:pPr eaLnBrk="1" hangingPunct="1">
              <a:spcBef>
                <a:spcPts val="203"/>
              </a:spcBef>
            </a:pPr>
            <a:r>
              <a:rPr lang="en-US" b="0" baseline="0" dirty="0"/>
              <a:t>But education in the SRTS context is</a:t>
            </a:r>
            <a:r>
              <a:rPr lang="en-US" b="0" dirty="0"/>
              <a:t> about more than pedestrian and bicycle safety education</a:t>
            </a:r>
            <a:r>
              <a:rPr lang="en-US" b="0" baseline="0" dirty="0"/>
              <a:t>. It’s also about increasing awareness </a:t>
            </a:r>
            <a:r>
              <a:rPr lang="en-US" dirty="0"/>
              <a:t>among parents and community members. about </a:t>
            </a:r>
            <a:r>
              <a:rPr lang="en-US" b="0" baseline="0" dirty="0"/>
              <a:t>SRTS and the impacts of travel choices and behaviors</a:t>
            </a:r>
            <a:r>
              <a:rPr lang="en-US" dirty="0"/>
              <a:t>.</a:t>
            </a:r>
          </a:p>
          <a:p>
            <a:pPr eaLnBrk="1" hangingPunct="1">
              <a:spcBef>
                <a:spcPts val="203"/>
              </a:spcBef>
            </a:pPr>
            <a:endParaRPr lang="en-US" b="0" baseline="0" dirty="0"/>
          </a:p>
          <a:p>
            <a:pPr eaLnBrk="1" hangingPunct="1">
              <a:spcBef>
                <a:spcPts val="203"/>
              </a:spcBef>
            </a:pPr>
            <a:r>
              <a:rPr lang="en-US" b="0" baseline="0" dirty="0"/>
              <a:t>So, what are some ways that we can use education to address the problem of speeding?</a:t>
            </a:r>
          </a:p>
          <a:p>
            <a:pPr eaLnBrk="1" hangingPunct="1">
              <a:spcBef>
                <a:spcPts val="203"/>
              </a:spcBef>
            </a:pPr>
            <a:endParaRPr lang="en-US" dirty="0"/>
          </a:p>
          <a:p>
            <a:pPr eaLnBrk="1" hangingPunct="1">
              <a:spcBef>
                <a:spcPts val="203"/>
              </a:spcBef>
            </a:pPr>
            <a:r>
              <a:rPr lang="en-US" b="1" dirty="0"/>
              <a:t>Relate to your school: </a:t>
            </a:r>
            <a:r>
              <a:rPr lang="en-US" dirty="0"/>
              <a:t>In what ways is this school already educating students, parents, and community members about SRTS-related issues? </a:t>
            </a:r>
          </a:p>
          <a:p>
            <a:pPr eaLnBrk="1" hangingPunct="1">
              <a:spcBef>
                <a:spcPts val="203"/>
              </a:spcBef>
            </a:pPr>
            <a:endParaRPr lang="en-US" dirty="0"/>
          </a:p>
          <a:p>
            <a:pPr eaLnBrk="1" hangingPunct="1">
              <a:spcBef>
                <a:spcPts val="597"/>
              </a:spcBef>
            </a:pPr>
            <a:r>
              <a:rPr lang="en-US" b="1" dirty="0"/>
              <a:t>Image:</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000" dirty="0"/>
              <a:t>Cumberland</a:t>
            </a:r>
            <a:r>
              <a:rPr lang="en-US" sz="1000" baseline="0" dirty="0"/>
              <a:t> </a:t>
            </a:r>
            <a:r>
              <a:rPr lang="en-US" sz="1000" dirty="0"/>
              <a:t>Elementary</a:t>
            </a:r>
            <a:r>
              <a:rPr lang="en-US" sz="1000" baseline="0" dirty="0"/>
              <a:t> School Bike Rodeo (Mini-Grant Recipient)</a:t>
            </a:r>
          </a:p>
        </p:txBody>
      </p:sp>
    </p:spTree>
    <p:extLst>
      <p:ext uri="{BB962C8B-B14F-4D97-AF65-F5344CB8AC3E}">
        <p14:creationId xmlns:p14="http://schemas.microsoft.com/office/powerpoint/2010/main" val="2280064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xfrm>
            <a:off x="699824" y="4417635"/>
            <a:ext cx="5610754" cy="4182458"/>
          </a:xfrm>
          <a:noFill/>
          <a:ln/>
        </p:spPr>
        <p:txBody>
          <a:bodyPr/>
          <a:lstStyle/>
          <a:p>
            <a:pPr eaLnBrk="1" hangingPunct="1">
              <a:spcBef>
                <a:spcPts val="203"/>
              </a:spcBef>
            </a:pPr>
            <a:r>
              <a:rPr lang="en-US" b="1" dirty="0"/>
              <a:t>Message:</a:t>
            </a:r>
            <a:r>
              <a:rPr lang="en-US" dirty="0"/>
              <a:t> </a:t>
            </a:r>
          </a:p>
          <a:p>
            <a:pPr algn="l" eaLnBrk="1" hangingPunct="1">
              <a:spcBef>
                <a:spcPts val="203"/>
              </a:spcBef>
            </a:pPr>
            <a:r>
              <a:rPr lang="en-US" dirty="0"/>
              <a:t>Encouragement</a:t>
            </a:r>
            <a:r>
              <a:rPr lang="en-US" baseline="0" dirty="0"/>
              <a:t> is really about shifting the culture. For many years that culture has revolved around cars and has been reinforced by infrastructure investments that privilege cars, all of which has resulted in a substantial decline in the percentage of children who walk or bicycle to school. It’s the sort of decline that feeds on itself, since the fewer kids walk and bike, the more traffic there is near schools, and the more dangerous walking or biking seems. </a:t>
            </a:r>
          </a:p>
          <a:p>
            <a:pPr eaLnBrk="1" hangingPunct="1">
              <a:spcBef>
                <a:spcPts val="203"/>
              </a:spcBef>
            </a:pPr>
            <a:endParaRPr lang="en-US" baseline="0" dirty="0"/>
          </a:p>
          <a:p>
            <a:pPr eaLnBrk="1" hangingPunct="1">
              <a:spcBef>
                <a:spcPts val="203"/>
              </a:spcBef>
            </a:pPr>
            <a:r>
              <a:rPr lang="en-US" baseline="0" dirty="0"/>
              <a:t>What we’re trying to do with encouragement is reverse this downward spiral by highlighting and celebrating walking and bicycling, and the behaviors that support walking and bicycling.</a:t>
            </a:r>
          </a:p>
          <a:p>
            <a:pPr eaLnBrk="1" hangingPunct="1">
              <a:spcBef>
                <a:spcPts val="203"/>
              </a:spcBef>
            </a:pPr>
            <a:endParaRPr lang="en-US" baseline="0" dirty="0"/>
          </a:p>
          <a:p>
            <a:pPr marL="0" marR="0" indent="0" algn="l" defTabSz="914400" rtl="0" eaLnBrk="1" fontAlgn="base" latinLnBrk="0" hangingPunct="1">
              <a:lnSpc>
                <a:spcPct val="100000"/>
              </a:lnSpc>
              <a:spcBef>
                <a:spcPts val="203"/>
              </a:spcBef>
              <a:spcAft>
                <a:spcPct val="0"/>
              </a:spcAft>
              <a:buClrTx/>
              <a:buSzTx/>
              <a:buFont typeface="Arial" pitchFamily="34" charset="0"/>
              <a:buNone/>
              <a:tabLst/>
              <a:defRPr/>
            </a:pPr>
            <a:r>
              <a:rPr lang="en-US" b="0" baseline="0" dirty="0"/>
              <a:t>So, what are some ways that we can use encouragement to address the problem of speeding?</a:t>
            </a:r>
          </a:p>
          <a:p>
            <a:pPr marL="0" indent="0" eaLnBrk="1" hangingPunct="1">
              <a:spcBef>
                <a:spcPts val="203"/>
              </a:spcBef>
              <a:buFont typeface="Arial" pitchFamily="34" charset="0"/>
              <a:buNone/>
            </a:pPr>
            <a:endParaRPr lang="en-US" b="1" baseline="0" dirty="0"/>
          </a:p>
          <a:p>
            <a:pPr eaLnBrk="1" hangingPunct="1">
              <a:spcBef>
                <a:spcPts val="203"/>
              </a:spcBef>
            </a:pPr>
            <a:r>
              <a:rPr lang="en-US" b="1" dirty="0"/>
              <a:t>Relate to your</a:t>
            </a:r>
            <a:r>
              <a:rPr lang="en-US" b="1" baseline="0" dirty="0"/>
              <a:t> school:</a:t>
            </a:r>
            <a:r>
              <a:rPr lang="en-US" b="1" dirty="0"/>
              <a:t> </a:t>
            </a:r>
            <a:r>
              <a:rPr lang="en-US" dirty="0"/>
              <a:t>In what ways this school is already using encouragement to shift the culture of travel? </a:t>
            </a:r>
          </a:p>
          <a:p>
            <a:pPr marL="0" indent="0" eaLnBrk="1" hangingPunct="1">
              <a:spcBef>
                <a:spcPts val="203"/>
              </a:spcBef>
              <a:buFont typeface="Arial" pitchFamily="34" charset="0"/>
              <a:buNone/>
            </a:pPr>
            <a:endParaRPr lang="en-US" dirty="0"/>
          </a:p>
          <a:p>
            <a:pPr eaLnBrk="1" hangingPunct="1">
              <a:spcBef>
                <a:spcPts val="203"/>
              </a:spcBef>
            </a:pPr>
            <a:r>
              <a:rPr lang="en-US" baseline="0" dirty="0"/>
              <a:t> </a:t>
            </a:r>
            <a:endParaRPr lang="en-US" b="1" dirty="0"/>
          </a:p>
          <a:p>
            <a:pPr eaLnBrk="1" hangingPunct="1">
              <a:spcBef>
                <a:spcPts val="597"/>
              </a:spcBef>
            </a:pPr>
            <a:r>
              <a:rPr lang="en-US" b="1" dirty="0"/>
              <a:t>Image:</a:t>
            </a:r>
          </a:p>
          <a:p>
            <a:pPr eaLnBrk="1" hangingPunct="1">
              <a:spcBef>
                <a:spcPts val="203"/>
              </a:spcBef>
            </a:pPr>
            <a:r>
              <a:rPr lang="en-US" dirty="0"/>
              <a:t>Oakridge</a:t>
            </a:r>
            <a:r>
              <a:rPr lang="en-US" baseline="0" dirty="0"/>
              <a:t> Elementary, Arlington</a:t>
            </a:r>
            <a:endParaRPr lang="en-US" dirty="0"/>
          </a:p>
          <a:p>
            <a:pPr eaLnBrk="1" hangingPunct="1"/>
            <a:endParaRPr lang="en-US" dirty="0"/>
          </a:p>
        </p:txBody>
      </p:sp>
    </p:spTree>
    <p:extLst>
      <p:ext uri="{BB962C8B-B14F-4D97-AF65-F5344CB8AC3E}">
        <p14:creationId xmlns:p14="http://schemas.microsoft.com/office/powerpoint/2010/main" val="2612017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xfrm>
            <a:off x="699824" y="4417635"/>
            <a:ext cx="5610754" cy="4182458"/>
          </a:xfrm>
          <a:ln/>
        </p:spPr>
        <p:txBody>
          <a:bodyPr/>
          <a:lstStyle/>
          <a:p>
            <a:pPr eaLnBrk="1" hangingPunct="1">
              <a:spcBef>
                <a:spcPts val="200"/>
              </a:spcBef>
              <a:defRPr/>
            </a:pPr>
            <a:r>
              <a:rPr lang="en-US" altLang="en-US" b="1" dirty="0">
                <a:ea typeface="+mn-ea"/>
                <a:cs typeface="+mn-cs"/>
              </a:rPr>
              <a:t>Message:</a:t>
            </a:r>
            <a:r>
              <a:rPr lang="en-US" altLang="en-US" dirty="0">
                <a:ea typeface="+mn-ea"/>
                <a:cs typeface="+mn-cs"/>
              </a:rPr>
              <a:t> </a:t>
            </a:r>
          </a:p>
          <a:p>
            <a:pPr eaLnBrk="1" hangingPunct="1">
              <a:spcBef>
                <a:spcPts val="200"/>
              </a:spcBef>
              <a:defRPr/>
            </a:pPr>
            <a:r>
              <a:rPr lang="en-US" altLang="en-US" dirty="0">
                <a:ea typeface="+mn-ea"/>
                <a:cs typeface="+mn-cs"/>
              </a:rPr>
              <a:t>The primary goal of enforcement is</a:t>
            </a:r>
            <a:r>
              <a:rPr lang="en-US" altLang="en-US" baseline="0" dirty="0">
                <a:ea typeface="+mn-ea"/>
                <a:cs typeface="+mn-cs"/>
              </a:rPr>
              <a:t> to make walking and bicycling to school safer by improving driver, pedestrian, and bicyclist behavior and addressing concerns about personal security. </a:t>
            </a:r>
          </a:p>
          <a:p>
            <a:pPr eaLnBrk="1" hangingPunct="1">
              <a:spcBef>
                <a:spcPts val="200"/>
              </a:spcBef>
              <a:defRPr/>
            </a:pPr>
            <a:endParaRPr lang="en-US" altLang="en-US" dirty="0">
              <a:ea typeface="+mn-ea"/>
              <a:cs typeface="+mn-cs"/>
            </a:endParaRPr>
          </a:p>
          <a:p>
            <a:pPr eaLnBrk="1" hangingPunct="1">
              <a:spcBef>
                <a:spcPts val="200"/>
              </a:spcBef>
              <a:defRPr/>
            </a:pPr>
            <a:r>
              <a:rPr lang="en-US" altLang="en-US" dirty="0">
                <a:ea typeface="+mn-ea"/>
                <a:cs typeface="+mn-cs"/>
              </a:rPr>
              <a:t>Enforcement</a:t>
            </a:r>
            <a:r>
              <a:rPr lang="en-US" altLang="en-US" baseline="0" dirty="0">
                <a:ea typeface="+mn-ea"/>
                <a:cs typeface="+mn-cs"/>
              </a:rPr>
              <a:t> isn’t just a matter of ticketing. It’s also a matter of education and awareness. What are the rules people should be following? When are they violating those rules? Sometimes people just aren’t sufficiently aware. Such education and awareness efforts should generally precede ticketing.</a:t>
            </a:r>
            <a:endParaRPr lang="en-US" altLang="en-US" dirty="0">
              <a:ea typeface="+mn-ea"/>
              <a:cs typeface="+mn-cs"/>
            </a:endParaRPr>
          </a:p>
          <a:p>
            <a:pPr eaLnBrk="1" hangingPunct="1">
              <a:spcBef>
                <a:spcPts val="200"/>
              </a:spcBef>
              <a:defRPr/>
            </a:pPr>
            <a:endParaRPr lang="en-US" altLang="en-US" dirty="0">
              <a:ea typeface="+mn-ea"/>
              <a:cs typeface="+mn-cs"/>
            </a:endParaRPr>
          </a:p>
          <a:p>
            <a:pPr marL="0" marR="0" indent="0" algn="l" defTabSz="914400" rtl="0" eaLnBrk="1" fontAlgn="base" latinLnBrk="0" hangingPunct="1">
              <a:lnSpc>
                <a:spcPct val="100000"/>
              </a:lnSpc>
              <a:spcBef>
                <a:spcPts val="200"/>
              </a:spcBef>
              <a:spcAft>
                <a:spcPct val="0"/>
              </a:spcAft>
              <a:buClrTx/>
              <a:buSzTx/>
              <a:buFontTx/>
              <a:buNone/>
              <a:tabLst/>
              <a:defRPr/>
            </a:pPr>
            <a:r>
              <a:rPr lang="en-US" altLang="en-US" dirty="0">
                <a:ea typeface="+mn-ea"/>
                <a:cs typeface="+mn-cs"/>
              </a:rPr>
              <a:t>Many</a:t>
            </a:r>
            <a:r>
              <a:rPr lang="en-US" altLang="en-US" baseline="0" dirty="0">
                <a:ea typeface="+mn-ea"/>
                <a:cs typeface="+mn-cs"/>
              </a:rPr>
              <a:t> people can and should be involved in enforcement. Police officers, of course, but also school administration and staff members, crossing guards, parents, and student safety patrols</a:t>
            </a:r>
            <a:r>
              <a:rPr lang="en-US" altLang="en-US" dirty="0">
                <a:ea typeface="+mn-ea"/>
                <a:cs typeface="+mn-cs"/>
              </a:rPr>
              <a:t>.</a:t>
            </a:r>
          </a:p>
          <a:p>
            <a:pPr eaLnBrk="1" hangingPunct="1">
              <a:spcBef>
                <a:spcPts val="200"/>
              </a:spcBef>
              <a:defRPr/>
            </a:pPr>
            <a:endParaRPr lang="en-US" altLang="en-US" baseline="0" dirty="0">
              <a:ea typeface="+mn-ea"/>
              <a:cs typeface="+mn-cs"/>
            </a:endParaRPr>
          </a:p>
          <a:p>
            <a:pPr marL="0" marR="0" indent="0" algn="l" defTabSz="914400" rtl="0" eaLnBrk="1" fontAlgn="base" latinLnBrk="0" hangingPunct="1">
              <a:lnSpc>
                <a:spcPct val="100000"/>
              </a:lnSpc>
              <a:spcBef>
                <a:spcPts val="600"/>
              </a:spcBef>
              <a:spcAft>
                <a:spcPct val="0"/>
              </a:spcAft>
              <a:buClrTx/>
              <a:buSzTx/>
              <a:buFontTx/>
              <a:buNone/>
              <a:tabLst/>
              <a:defRPr/>
            </a:pPr>
            <a:r>
              <a:rPr lang="en-US" b="0" baseline="0" dirty="0"/>
              <a:t>So, what are some ways that we can use enforcement to address the problem of speeding?</a:t>
            </a:r>
            <a:endParaRPr lang="en-US" b="1" dirty="0">
              <a:ea typeface="+mn-ea"/>
              <a:cs typeface="+mn-cs"/>
            </a:endParaRPr>
          </a:p>
          <a:p>
            <a:pPr eaLnBrk="1" hangingPunct="1">
              <a:spcBef>
                <a:spcPts val="600"/>
              </a:spcBef>
              <a:defRPr/>
            </a:pPr>
            <a:endParaRPr lang="en-US" b="1" dirty="0">
              <a:ea typeface="+mn-ea"/>
              <a:cs typeface="+mn-cs"/>
            </a:endParaRPr>
          </a:p>
          <a:p>
            <a:pPr marL="0" marR="0" indent="0" algn="l" defTabSz="914400" rtl="0" eaLnBrk="1" fontAlgn="base" latinLnBrk="0" hangingPunct="1">
              <a:lnSpc>
                <a:spcPct val="100000"/>
              </a:lnSpc>
              <a:spcBef>
                <a:spcPts val="600"/>
              </a:spcBef>
              <a:spcAft>
                <a:spcPct val="0"/>
              </a:spcAft>
              <a:buClrTx/>
              <a:buSzTx/>
              <a:buFontTx/>
              <a:buNone/>
              <a:tabLst/>
              <a:defRPr/>
            </a:pPr>
            <a:r>
              <a:rPr lang="en-US" b="1" dirty="0"/>
              <a:t>Relate to your</a:t>
            </a:r>
            <a:r>
              <a:rPr lang="en-US" b="1" baseline="0" dirty="0"/>
              <a:t> school:  </a:t>
            </a:r>
            <a:r>
              <a:rPr lang="en-US" dirty="0"/>
              <a:t>What </a:t>
            </a:r>
            <a:r>
              <a:rPr lang="en-US" baseline="0" dirty="0"/>
              <a:t>enforcement-related efforts are already going on at our school?</a:t>
            </a:r>
            <a:endParaRPr lang="en-US" b="1" dirty="0">
              <a:ea typeface="+mn-ea"/>
              <a:cs typeface="+mn-cs"/>
            </a:endParaRPr>
          </a:p>
          <a:p>
            <a:pPr eaLnBrk="1" hangingPunct="1">
              <a:spcBef>
                <a:spcPts val="600"/>
              </a:spcBef>
              <a:defRPr/>
            </a:pPr>
            <a:endParaRPr lang="en-US" b="1" dirty="0">
              <a:ea typeface="+mn-ea"/>
              <a:cs typeface="+mn-cs"/>
            </a:endParaRPr>
          </a:p>
          <a:p>
            <a:pPr eaLnBrk="1" hangingPunct="1">
              <a:spcBef>
                <a:spcPts val="600"/>
              </a:spcBef>
              <a:defRPr/>
            </a:pPr>
            <a:r>
              <a:rPr lang="en-US" b="1" dirty="0">
                <a:ea typeface="+mn-ea"/>
                <a:cs typeface="+mn-cs"/>
              </a:rPr>
              <a:t>Image:</a:t>
            </a:r>
          </a:p>
          <a:p>
            <a:pPr eaLnBrk="1" hangingPunct="1">
              <a:spcBef>
                <a:spcPts val="200"/>
              </a:spcBef>
              <a:defRPr/>
            </a:pPr>
            <a:r>
              <a:rPr lang="en-US" altLang="en-US" dirty="0">
                <a:ea typeface="+mn-ea"/>
                <a:cs typeface="+mn-cs"/>
              </a:rPr>
              <a:t>Berkeley Glenn Elementary Walk to School Week</a:t>
            </a:r>
            <a:r>
              <a:rPr lang="en-US" altLang="en-US" baseline="0" dirty="0">
                <a:ea typeface="+mn-ea"/>
                <a:cs typeface="+mn-cs"/>
              </a:rPr>
              <a:t> (VA Mini-Grant Recipient) </a:t>
            </a:r>
          </a:p>
          <a:p>
            <a:pPr eaLnBrk="1" hangingPunct="1">
              <a:spcBef>
                <a:spcPts val="200"/>
              </a:spcBef>
              <a:defRPr/>
            </a:pPr>
            <a:r>
              <a:rPr lang="en-US" altLang="en-US" baseline="0" dirty="0">
                <a:ea typeface="+mn-ea"/>
                <a:cs typeface="+mn-cs"/>
              </a:rPr>
              <a:t>Police Officer quizzes students on pedestrian safety.</a:t>
            </a:r>
            <a:endParaRPr lang="en-US" altLang="en-US" dirty="0">
              <a:ea typeface="+mn-ea"/>
              <a:cs typeface="+mn-cs"/>
            </a:endParaRPr>
          </a:p>
        </p:txBody>
      </p:sp>
    </p:spTree>
    <p:extLst>
      <p:ext uri="{BB962C8B-B14F-4D97-AF65-F5344CB8AC3E}">
        <p14:creationId xmlns:p14="http://schemas.microsoft.com/office/powerpoint/2010/main" val="3862036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xfrm>
            <a:off x="934113" y="4417635"/>
            <a:ext cx="5142177" cy="4182458"/>
          </a:xfrm>
          <a:noFill/>
          <a:ln/>
        </p:spPr>
        <p:txBody>
          <a:bodyPr/>
          <a:lstStyle/>
          <a:p>
            <a:pPr eaLnBrk="1" hangingPunct="1">
              <a:spcBef>
                <a:spcPts val="203"/>
              </a:spcBef>
            </a:pPr>
            <a:r>
              <a:rPr lang="en-US" b="1" dirty="0"/>
              <a:t>Message:</a:t>
            </a:r>
          </a:p>
          <a:p>
            <a:pPr eaLnBrk="1" hangingPunct="1">
              <a:spcBef>
                <a:spcPts val="203"/>
              </a:spcBef>
            </a:pPr>
            <a:r>
              <a:rPr lang="en-US" dirty="0"/>
              <a:t>Engineering is what</a:t>
            </a:r>
            <a:r>
              <a:rPr lang="en-US" baseline="0" dirty="0"/>
              <a:t> most people gravitate toward when they think about the barriers to walking and biking to school. They point to the lack of sidewalks, crosswalks, and other needed pedestrian and bicycle infrastructure. And, of course, addressing such needs is a very important aspect SRTS. It is where engineering comes in. Engineering </a:t>
            </a:r>
            <a:r>
              <a:rPr lang="en-US" dirty="0"/>
              <a:t>deals with the built environment and projects that work to create safe and accessible places to walk or bike.</a:t>
            </a:r>
          </a:p>
          <a:p>
            <a:pPr eaLnBrk="1" hangingPunct="1">
              <a:spcBef>
                <a:spcPts val="203"/>
              </a:spcBef>
            </a:pPr>
            <a:endParaRPr lang="en-US" dirty="0"/>
          </a:p>
          <a:p>
            <a:pPr marL="0" marR="0" indent="0" algn="l" defTabSz="914400" rtl="0" eaLnBrk="1" fontAlgn="base" latinLnBrk="0" hangingPunct="1">
              <a:lnSpc>
                <a:spcPct val="100000"/>
              </a:lnSpc>
              <a:spcBef>
                <a:spcPts val="203"/>
              </a:spcBef>
              <a:spcAft>
                <a:spcPct val="0"/>
              </a:spcAft>
              <a:buClrTx/>
              <a:buSzTx/>
              <a:buFontTx/>
              <a:buNone/>
              <a:tabLst/>
              <a:defRPr/>
            </a:pPr>
            <a:r>
              <a:rPr lang="en-US" b="0" baseline="0" dirty="0"/>
              <a:t>So, what are some ways that we can use engineering to address the problem of speeding?</a:t>
            </a:r>
            <a:endParaRPr lang="en-US" sz="1200" b="1" kern="1200" dirty="0">
              <a:solidFill>
                <a:schemeClr val="tx1"/>
              </a:solidFill>
              <a:latin typeface="Times New Roman" pitchFamily="18" charset="0"/>
              <a:ea typeface="MS PGothic" pitchFamily="34" charset="-128"/>
              <a:cs typeface="ＭＳ Ｐゴシック" charset="0"/>
            </a:endParaRPr>
          </a:p>
          <a:p>
            <a:pPr eaLnBrk="1" hangingPunct="1">
              <a:spcBef>
                <a:spcPts val="597"/>
              </a:spcBef>
            </a:pPr>
            <a:endParaRPr lang="en-US" b="1" dirty="0"/>
          </a:p>
          <a:p>
            <a:pPr marL="0" marR="0" indent="0" algn="l" defTabSz="914400" rtl="0" eaLnBrk="1" fontAlgn="base" latinLnBrk="0" hangingPunct="1">
              <a:lnSpc>
                <a:spcPct val="100000"/>
              </a:lnSpc>
              <a:spcBef>
                <a:spcPts val="597"/>
              </a:spcBef>
              <a:spcAft>
                <a:spcPct val="0"/>
              </a:spcAft>
              <a:buClrTx/>
              <a:buSzTx/>
              <a:buFontTx/>
              <a:buNone/>
              <a:tabLst/>
              <a:defRPr/>
            </a:pPr>
            <a:r>
              <a:rPr lang="en-US" b="1" dirty="0"/>
              <a:t>Relate to your</a:t>
            </a:r>
            <a:r>
              <a:rPr lang="en-US" b="1" baseline="0" dirty="0"/>
              <a:t> school:  </a:t>
            </a:r>
            <a:r>
              <a:rPr lang="en-US" dirty="0"/>
              <a:t>What types of changes to the streets near</a:t>
            </a:r>
            <a:r>
              <a:rPr lang="en-US" baseline="0" dirty="0"/>
              <a:t> this school have improved conditions for walking and bicycling</a:t>
            </a:r>
            <a:r>
              <a:rPr lang="en-US" dirty="0"/>
              <a:t>? </a:t>
            </a:r>
            <a:r>
              <a:rPr lang="en-US" baseline="0" dirty="0"/>
              <a:t> </a:t>
            </a:r>
            <a:endParaRPr lang="en-US" dirty="0"/>
          </a:p>
          <a:p>
            <a:pPr eaLnBrk="1" hangingPunct="1">
              <a:spcBef>
                <a:spcPts val="597"/>
              </a:spcBef>
            </a:pPr>
            <a:endParaRPr lang="en-US" b="1" dirty="0"/>
          </a:p>
          <a:p>
            <a:pPr eaLnBrk="1" hangingPunct="1">
              <a:spcBef>
                <a:spcPts val="597"/>
              </a:spcBef>
            </a:pPr>
            <a:endParaRPr lang="en-US" b="1" dirty="0"/>
          </a:p>
          <a:p>
            <a:pPr eaLnBrk="1" hangingPunct="1">
              <a:spcBef>
                <a:spcPts val="597"/>
              </a:spcBef>
            </a:pPr>
            <a:r>
              <a:rPr lang="en-US" b="1" dirty="0"/>
              <a:t>Image(s)</a:t>
            </a:r>
          </a:p>
          <a:p>
            <a:pPr eaLnBrk="1" hangingPunct="1">
              <a:spcBef>
                <a:spcPts val="597"/>
              </a:spcBef>
            </a:pPr>
            <a:r>
              <a:rPr lang="en-US" b="0" dirty="0"/>
              <a:t>Sidewalks</a:t>
            </a:r>
            <a:r>
              <a:rPr lang="en-US" b="0" baseline="0" dirty="0"/>
              <a:t> and crossing improvements along walking routes to Keister Elementary School in Harrisonburg.</a:t>
            </a:r>
            <a:endParaRPr lang="en-US" b="0" dirty="0"/>
          </a:p>
          <a:p>
            <a:pPr eaLnBrk="1" hangingPunct="1">
              <a:spcBef>
                <a:spcPts val="597"/>
              </a:spcBef>
            </a:pPr>
            <a:endParaRPr lang="en-US" b="1" dirty="0"/>
          </a:p>
        </p:txBody>
      </p:sp>
    </p:spTree>
    <p:extLst>
      <p:ext uri="{BB962C8B-B14F-4D97-AF65-F5344CB8AC3E}">
        <p14:creationId xmlns:p14="http://schemas.microsoft.com/office/powerpoint/2010/main" val="2145685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xfrm>
            <a:off x="934113" y="4417635"/>
            <a:ext cx="5142177" cy="4182458"/>
          </a:xfrm>
          <a:noFill/>
          <a:ln/>
        </p:spPr>
        <p:txBody>
          <a:bodyPr/>
          <a:lstStyle/>
          <a:p>
            <a:pPr eaLnBrk="1" hangingPunct="1">
              <a:spcBef>
                <a:spcPts val="203"/>
              </a:spcBef>
            </a:pPr>
            <a:r>
              <a:rPr lang="en-US" b="1" dirty="0"/>
              <a:t>Message:</a:t>
            </a:r>
          </a:p>
          <a:p>
            <a:pPr marL="0" indent="0" eaLnBrk="1" hangingPunct="1">
              <a:spcBef>
                <a:spcPts val="203"/>
              </a:spcBef>
              <a:buFont typeface="Arial" pitchFamily="34" charset="0"/>
              <a:buNone/>
            </a:pPr>
            <a:r>
              <a:rPr lang="en-US" dirty="0"/>
              <a:t>Evaluation helps</a:t>
            </a:r>
            <a:r>
              <a:rPr lang="en-US" baseline="0" dirty="0"/>
              <a:t> you measure the impact of your efforts over time</a:t>
            </a:r>
            <a:r>
              <a:rPr lang="en-US" dirty="0"/>
              <a:t>. </a:t>
            </a:r>
          </a:p>
          <a:p>
            <a:pPr marL="0" indent="0" eaLnBrk="1" hangingPunct="1">
              <a:spcBef>
                <a:spcPts val="203"/>
              </a:spcBef>
              <a:buFont typeface="Arial" pitchFamily="34" charset="0"/>
              <a:buNone/>
            </a:pPr>
            <a:endParaRPr lang="en-US" dirty="0"/>
          </a:p>
          <a:p>
            <a:pPr marL="0" indent="0" eaLnBrk="1" hangingPunct="1">
              <a:spcBef>
                <a:spcPts val="203"/>
              </a:spcBef>
              <a:buFont typeface="Arial" pitchFamily="34" charset="0"/>
              <a:buNone/>
            </a:pPr>
            <a:r>
              <a:rPr lang="en-US" dirty="0"/>
              <a:t>Before</a:t>
            </a:r>
            <a:r>
              <a:rPr lang="en-US" baseline="0" dirty="0"/>
              <a:t> we talk about some of the most commonly-used evaluation tools, w</a:t>
            </a:r>
            <a:r>
              <a:rPr lang="en-US" dirty="0"/>
              <a:t>hat are some ways we could measure the impact of efforts to reduce speeding near a school?</a:t>
            </a:r>
          </a:p>
          <a:p>
            <a:pPr marL="628650" lvl="1" indent="-171450" eaLnBrk="1" hangingPunct="1">
              <a:spcBef>
                <a:spcPts val="203"/>
              </a:spcBef>
              <a:buFont typeface="Arial" pitchFamily="34" charset="0"/>
              <a:buChar char="•"/>
            </a:pPr>
            <a:r>
              <a:rPr lang="en-US" dirty="0"/>
              <a:t>Speed study</a:t>
            </a:r>
          </a:p>
          <a:p>
            <a:pPr marL="0" lvl="0" indent="0" eaLnBrk="1" hangingPunct="1">
              <a:spcBef>
                <a:spcPts val="203"/>
              </a:spcBef>
              <a:buFont typeface="Arial" pitchFamily="34" charset="0"/>
              <a:buNone/>
            </a:pPr>
            <a:endParaRPr lang="en-US" dirty="0"/>
          </a:p>
          <a:p>
            <a:pPr marL="0" lvl="0" indent="0" eaLnBrk="1" hangingPunct="1">
              <a:spcBef>
                <a:spcPts val="203"/>
              </a:spcBef>
              <a:buFont typeface="Arial" pitchFamily="34" charset="0"/>
              <a:buNone/>
            </a:pPr>
            <a:r>
              <a:rPr lang="en-US" u="sng" dirty="0"/>
              <a:t>Student Travel</a:t>
            </a:r>
            <a:r>
              <a:rPr lang="en-US" u="sng" baseline="0" dirty="0"/>
              <a:t> Tallies</a:t>
            </a:r>
            <a:endParaRPr lang="en-US" u="sng" dirty="0"/>
          </a:p>
          <a:p>
            <a:pPr marL="0" lvl="0" indent="0" eaLnBrk="1" hangingPunct="1">
              <a:spcBef>
                <a:spcPts val="203"/>
              </a:spcBef>
              <a:buFont typeface="Arial" pitchFamily="34" charset="0"/>
              <a:buNone/>
            </a:pPr>
            <a:r>
              <a:rPr lang="en-US" dirty="0"/>
              <a:t>One</a:t>
            </a:r>
            <a:r>
              <a:rPr lang="en-US" baseline="0" dirty="0"/>
              <a:t> of the most commonly used tools for evaluation is the Student Travel Tally, shown here on the right. Student Travel Tallies are conducted by teachers in the classroom. Over two or preferably three-day period, teachers ask students to raise their hands to indicate the mode they used to travel to school and the mode the plan to use to travel from school.</a:t>
            </a:r>
          </a:p>
          <a:p>
            <a:pPr marL="0" lvl="0" indent="0" eaLnBrk="1" hangingPunct="1">
              <a:spcBef>
                <a:spcPts val="203"/>
              </a:spcBef>
              <a:buFont typeface="Arial" pitchFamily="34" charset="0"/>
              <a:buNone/>
            </a:pPr>
            <a:endParaRPr lang="en-US" baseline="0" dirty="0"/>
          </a:p>
          <a:p>
            <a:pPr marL="0" lvl="0" indent="0" eaLnBrk="1" hangingPunct="1">
              <a:spcBef>
                <a:spcPts val="203"/>
              </a:spcBef>
              <a:buFont typeface="Arial" pitchFamily="34" charset="0"/>
              <a:buNone/>
            </a:pPr>
            <a:r>
              <a:rPr lang="en-US" u="sng" baseline="0" dirty="0"/>
              <a:t>Student Travel Tally Week</a:t>
            </a:r>
          </a:p>
          <a:p>
            <a:pPr marL="0" lvl="0" indent="0" eaLnBrk="1" hangingPunct="1">
              <a:spcBef>
                <a:spcPts val="203"/>
              </a:spcBef>
              <a:buFont typeface="Arial" pitchFamily="34" charset="0"/>
              <a:buNone/>
            </a:pPr>
            <a:r>
              <a:rPr lang="en-US" baseline="0" dirty="0"/>
              <a:t>The Virginia SRTS Program sponsors an annual event to encourage schools to take Student Travel Tallies. Schools choose any week either September or October. This is done to encourage schools to collect tallies at the same time every year, since tallies collected at the same time are more comparable.</a:t>
            </a:r>
          </a:p>
          <a:p>
            <a:pPr marL="0" lvl="0" indent="0" eaLnBrk="1" hangingPunct="1">
              <a:spcBef>
                <a:spcPts val="203"/>
              </a:spcBef>
              <a:buFont typeface="Arial" pitchFamily="34" charset="0"/>
              <a:buNone/>
            </a:pPr>
            <a:endParaRPr lang="en-US" baseline="0" dirty="0"/>
          </a:p>
          <a:p>
            <a:pPr marL="0" lvl="0" indent="0" eaLnBrk="1" hangingPunct="1">
              <a:spcBef>
                <a:spcPts val="203"/>
              </a:spcBef>
              <a:buFont typeface="Arial" pitchFamily="34" charset="0"/>
              <a:buNone/>
            </a:pPr>
            <a:r>
              <a:rPr lang="en-US" baseline="0" dirty="0"/>
              <a:t>The data also helps the Virginia SRTS Program evaluate progress statewide.   </a:t>
            </a:r>
          </a:p>
          <a:p>
            <a:pPr marL="0" lvl="0" indent="0" eaLnBrk="1" hangingPunct="1">
              <a:spcBef>
                <a:spcPts val="203"/>
              </a:spcBef>
              <a:buFont typeface="Arial" pitchFamily="34" charset="0"/>
              <a:buNone/>
            </a:pPr>
            <a:endParaRPr lang="en-US" baseline="0" dirty="0"/>
          </a:p>
          <a:p>
            <a:pPr marL="0" lvl="0" indent="0" eaLnBrk="1" hangingPunct="1">
              <a:spcBef>
                <a:spcPts val="203"/>
              </a:spcBef>
              <a:buFont typeface="Arial" pitchFamily="34" charset="0"/>
              <a:buNone/>
            </a:pPr>
            <a:r>
              <a:rPr lang="en-US" u="sng" baseline="0" dirty="0"/>
              <a:t>Parent Survey</a:t>
            </a:r>
            <a:endParaRPr lang="en-US" u="sng" dirty="0"/>
          </a:p>
          <a:p>
            <a:pPr eaLnBrk="1" hangingPunct="1">
              <a:spcBef>
                <a:spcPts val="203"/>
              </a:spcBef>
            </a:pPr>
            <a:r>
              <a:rPr lang="en-US" dirty="0"/>
              <a:t>The Parent</a:t>
            </a:r>
            <a:r>
              <a:rPr lang="en-US" baseline="0" dirty="0"/>
              <a:t> Survey is another commonly used evaluation tool. This is a two-page form that asks parents about how their child usually travels to and from school and any concerns they may have about their child walking or biking. </a:t>
            </a:r>
          </a:p>
          <a:p>
            <a:pPr eaLnBrk="1" hangingPunct="1">
              <a:spcBef>
                <a:spcPts val="203"/>
              </a:spcBef>
            </a:pPr>
            <a:endParaRPr lang="en-US" baseline="0" dirty="0"/>
          </a:p>
          <a:p>
            <a:pPr eaLnBrk="1" hangingPunct="1">
              <a:spcBef>
                <a:spcPts val="203"/>
              </a:spcBef>
            </a:pPr>
            <a:r>
              <a:rPr lang="en-US" baseline="0" dirty="0"/>
              <a:t>The Parent Survey is a good compliment to the Student Travel Tally, since it asks about a child’s usual mode to school, whereas the Student Travel Tally only picks up the mode to school on particular days, which may or may not be representative. Understanding and addressing parent concerns is also critical for increasing rates of walking and biking to school, since parents are the one’s who decide how their children get to school. </a:t>
            </a:r>
          </a:p>
          <a:p>
            <a:pPr eaLnBrk="1" hangingPunct="1">
              <a:spcBef>
                <a:spcPts val="203"/>
              </a:spcBef>
            </a:pPr>
            <a:endParaRPr lang="en-US" baseline="0" dirty="0"/>
          </a:p>
          <a:p>
            <a:pPr eaLnBrk="1" hangingPunct="1">
              <a:spcBef>
                <a:spcPts val="203"/>
              </a:spcBef>
            </a:pPr>
            <a:r>
              <a:rPr lang="en-US" dirty="0"/>
              <a:t>Both</a:t>
            </a:r>
            <a:r>
              <a:rPr lang="en-US" baseline="0" dirty="0"/>
              <a:t> the Student Travel Tally and the Parent Survey were developed by the National Center for Safe Routes to School and are available on the website saferoutesdata.org</a:t>
            </a:r>
          </a:p>
          <a:p>
            <a:pPr eaLnBrk="1" hangingPunct="1">
              <a:spcBef>
                <a:spcPts val="203"/>
              </a:spcBef>
            </a:pPr>
            <a:endParaRPr lang="en-US" b="1" dirty="0"/>
          </a:p>
          <a:p>
            <a:pPr eaLnBrk="1" hangingPunct="1">
              <a:spcBef>
                <a:spcPts val="597"/>
              </a:spcBef>
            </a:pPr>
            <a:r>
              <a:rPr lang="en-US" b="1" dirty="0"/>
              <a:t>Images:</a:t>
            </a:r>
          </a:p>
          <a:p>
            <a:pPr eaLnBrk="1" hangingPunct="1">
              <a:spcBef>
                <a:spcPts val="203"/>
              </a:spcBef>
            </a:pPr>
            <a:r>
              <a:rPr lang="en-US" dirty="0"/>
              <a:t>Provided by National Center for Safe Routes to School, www.saferoutesinfo.org</a:t>
            </a:r>
          </a:p>
          <a:p>
            <a:pPr eaLnBrk="1" hangingPunct="1"/>
            <a:endParaRPr lang="en-US" dirty="0"/>
          </a:p>
        </p:txBody>
      </p:sp>
    </p:spTree>
    <p:extLst>
      <p:ext uri="{BB962C8B-B14F-4D97-AF65-F5344CB8AC3E}">
        <p14:creationId xmlns:p14="http://schemas.microsoft.com/office/powerpoint/2010/main" val="1733288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Message:</a:t>
            </a:r>
          </a:p>
          <a:p>
            <a:pPr rtl="0" fontAlgn="base"/>
            <a:r>
              <a:rPr lang="en-US" dirty="0"/>
              <a:t>Equity is an important consideration in Safe Routes to School projects. Walking and bicycling need to be safe and convenient for everyone. However, these activities are currently more dangerous and less available in low-income communities and communities of color. For example, African American children are twice as likely as White children to be killed while walking. </a:t>
            </a:r>
          </a:p>
          <a:p>
            <a:pPr rtl="0" fontAlgn="base"/>
            <a:endParaRPr lang="en-US" dirty="0"/>
          </a:p>
          <a:p>
            <a:pPr rtl="0" fontAlgn="base"/>
            <a:r>
              <a:rPr lang="en-US" dirty="0"/>
              <a:t>There are a number of things that can be done promote equity through SRTS.</a:t>
            </a:r>
          </a:p>
          <a:p>
            <a:pPr marL="171450" indent="-171450" rtl="0" fontAlgn="base">
              <a:buFont typeface="Arial" panose="020B0604020202020204" pitchFamily="34" charset="0"/>
              <a:buChar char="•"/>
            </a:pPr>
            <a:r>
              <a:rPr lang="en-US" dirty="0"/>
              <a:t>First, understand where the needs are in your community. Where are crashes involving pedestrians and bicyclists most prevalent? Where are high numbers of children currently walking or biking in unsafe conditions?</a:t>
            </a:r>
          </a:p>
          <a:p>
            <a:pPr marL="171450" indent="-171450" rtl="0" fontAlgn="base">
              <a:buFont typeface="Arial" panose="020B0604020202020204" pitchFamily="34" charset="0"/>
              <a:buChar char="•"/>
            </a:pPr>
            <a:r>
              <a:rPr lang="en-US" dirty="0"/>
              <a:t>Second, allocate time and resources in proportion to the observed needs. That is, areas with the greatest need should receive the greatest share of time and resources. </a:t>
            </a:r>
          </a:p>
          <a:p>
            <a:pPr marL="171450" indent="-171450" rtl="0" fontAlgn="base">
              <a:buFont typeface="Arial" panose="020B0604020202020204" pitchFamily="34" charset="0"/>
              <a:buChar char="•"/>
            </a:pPr>
            <a:r>
              <a:rPr lang="en-US" dirty="0"/>
              <a:t>Third, develop an inclusive communications strategy. For example, education materials should be provided in multiple languages for students to share with their families. Classroom activities should enable students of all abilities to participate.</a:t>
            </a:r>
          </a:p>
          <a:p>
            <a:pPr marL="171450" indent="-171450" rtl="0" fontAlgn="base">
              <a:buFont typeface="Arial" panose="020B0604020202020204" pitchFamily="34" charset="0"/>
              <a:buChar char="•"/>
            </a:pPr>
            <a:r>
              <a:rPr lang="en-US" dirty="0"/>
              <a:t>Fourth, partner with community organizations. For example, faith-based organizations, neighborhood coalitions, and housing groups may have the community knowledge and human resources to help organize and support walking school buses and corner captain programs.</a:t>
            </a:r>
          </a:p>
        </p:txBody>
      </p:sp>
    </p:spTree>
    <p:extLst>
      <p:ext uri="{BB962C8B-B14F-4D97-AF65-F5344CB8AC3E}">
        <p14:creationId xmlns:p14="http://schemas.microsoft.com/office/powerpoint/2010/main" val="976664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Message:  </a:t>
            </a:r>
            <a:r>
              <a:rPr lang="en-US" b="0" dirty="0"/>
              <a:t>Now that we have a better</a:t>
            </a:r>
            <a:r>
              <a:rPr lang="en-US" b="0" baseline="0" dirty="0"/>
              <a:t> idea about what SRTS is, let me tell you a bit about the Virginia SRTS program.</a:t>
            </a:r>
          </a:p>
        </p:txBody>
      </p:sp>
    </p:spTree>
    <p:extLst>
      <p:ext uri="{BB962C8B-B14F-4D97-AF65-F5344CB8AC3E}">
        <p14:creationId xmlns:p14="http://schemas.microsoft.com/office/powerpoint/2010/main" val="2109962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p:spPr>
        <p:txBody>
          <a:bodyPr/>
          <a:lstStyle/>
          <a:p>
            <a:endParaRPr lang="en-US" sz="1200" kern="1200" dirty="0">
              <a:solidFill>
                <a:schemeClr val="tx1"/>
              </a:solidFill>
              <a:effectLst/>
              <a:latin typeface="Times New Roman" pitchFamily="18" charset="0"/>
              <a:ea typeface="MS PGothic" pitchFamily="34" charset="-128"/>
              <a:cs typeface="ＭＳ Ｐゴシック" charset="0"/>
            </a:endParaRPr>
          </a:p>
        </p:txBody>
      </p:sp>
    </p:spTree>
    <p:extLst>
      <p:ext uri="{BB962C8B-B14F-4D97-AF65-F5344CB8AC3E}">
        <p14:creationId xmlns:p14="http://schemas.microsoft.com/office/powerpoint/2010/main" val="622813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200" b="1" dirty="0"/>
              <a:t>Message:</a:t>
            </a:r>
          </a:p>
          <a:p>
            <a:pPr>
              <a:buFontTx/>
              <a:buNone/>
            </a:pPr>
            <a:r>
              <a:rPr lang="en-US" sz="1200" dirty="0"/>
              <a:t>The Virginia</a:t>
            </a:r>
            <a:r>
              <a:rPr lang="en-US" sz="1200" baseline="0" dirty="0"/>
              <a:t> SRTS program provides support to local SRTS programs through technical assistance, funding, and other resources. Recognizing that SRTS efforts are unlikely to be successful without taking a comprehensive approach or garnering support at the local, grassroots level, this is what Virginia program seeks to foster and encourage. And it does so in a variety of ways, including through:</a:t>
            </a:r>
            <a:br>
              <a:rPr lang="en-US" sz="1200" baseline="0" dirty="0"/>
            </a:br>
            <a:endParaRPr lang="en-US" sz="1200" baseline="0" dirty="0"/>
          </a:p>
          <a:p>
            <a:pPr marL="171450" indent="-171450">
              <a:buFont typeface="Arial" panose="020B0604020202020204" pitchFamily="34" charset="0"/>
              <a:buChar char="•"/>
            </a:pPr>
            <a:r>
              <a:rPr lang="en-US" dirty="0"/>
              <a:t>VA SRTS Program</a:t>
            </a:r>
            <a:r>
              <a:rPr lang="en-US" baseline="0" dirty="0"/>
              <a:t> w</a:t>
            </a:r>
            <a:r>
              <a:rPr lang="en-US" dirty="0"/>
              <a:t>ebsite</a:t>
            </a:r>
          </a:p>
          <a:p>
            <a:pPr marL="171450" indent="-171450">
              <a:buFont typeface="Arial" panose="020B0604020202020204" pitchFamily="34" charset="0"/>
              <a:buChar char="•"/>
            </a:pPr>
            <a:r>
              <a:rPr lang="en-US" dirty="0"/>
              <a:t>VA</a:t>
            </a:r>
            <a:r>
              <a:rPr lang="en-US" baseline="0" dirty="0"/>
              <a:t> SRTS Program n</a:t>
            </a:r>
            <a:r>
              <a:rPr lang="en-US" dirty="0"/>
              <a:t>ewsletter and eblasts</a:t>
            </a:r>
          </a:p>
          <a:p>
            <a:pPr marL="171450" indent="-171450">
              <a:buFont typeface="Arial" panose="020B0604020202020204" pitchFamily="34" charset="0"/>
              <a:buChar char="•"/>
            </a:pPr>
            <a:r>
              <a:rPr lang="en-US" dirty="0"/>
              <a:t>Technical assistance through VA SRTS hotline (</a:t>
            </a:r>
            <a:r>
              <a:rPr lang="en-US" sz="1200" kern="1200" dirty="0">
                <a:solidFill>
                  <a:schemeClr val="tx1"/>
                </a:solidFill>
                <a:effectLst/>
                <a:latin typeface="Times New Roman" pitchFamily="18" charset="0"/>
                <a:ea typeface="MS PGothic" pitchFamily="34" charset="-128"/>
                <a:cs typeface="ＭＳ Ｐゴシック" charset="0"/>
              </a:rPr>
              <a:t>1-855-601-7787) and info@ email account (info@virginiasrts.org) </a:t>
            </a:r>
            <a:endParaRPr lang="en-US" dirty="0"/>
          </a:p>
          <a:p>
            <a:pPr marL="171450" indent="-171450">
              <a:buFont typeface="Arial" panose="020B0604020202020204" pitchFamily="34" charset="0"/>
              <a:buChar char="•"/>
            </a:pPr>
            <a:endParaRPr lang="en-US" dirty="0"/>
          </a:p>
          <a:p>
            <a:r>
              <a:rPr lang="en-US" dirty="0"/>
              <a:t>All of</a:t>
            </a:r>
            <a:r>
              <a:rPr lang="en-US" baseline="0" dirty="0"/>
              <a:t> these are</a:t>
            </a:r>
            <a:r>
              <a:rPr lang="en-US" dirty="0"/>
              <a:t> aimed at creating sustainable local programs, i.e., grass roots programs.</a:t>
            </a:r>
          </a:p>
        </p:txBody>
      </p:sp>
    </p:spTree>
    <p:extLst>
      <p:ext uri="{BB962C8B-B14F-4D97-AF65-F5344CB8AC3E}">
        <p14:creationId xmlns:p14="http://schemas.microsoft.com/office/powerpoint/2010/main" val="343558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Message:</a:t>
            </a:r>
            <a:endParaRPr lang="en-US" dirty="0"/>
          </a:p>
          <a:p>
            <a:r>
              <a:rPr lang="en-US" dirty="0"/>
              <a:t>The objectives</a:t>
            </a:r>
            <a:r>
              <a:rPr lang="en-US" baseline="0" dirty="0"/>
              <a:t> of the Virginia SRTS program are to:</a:t>
            </a:r>
          </a:p>
          <a:p>
            <a:pPr marL="171450" indent="-171450">
              <a:buFont typeface="Arial" panose="020B0604020202020204" pitchFamily="34" charset="0"/>
              <a:buChar char="•"/>
            </a:pPr>
            <a:r>
              <a:rPr lang="en-US" baseline="0" dirty="0"/>
              <a:t>Enable participation on a variety of levels. In other words, the program supports participation by local communities at whatever level fits their needs and circumstances. Some schools may only participate in one or two statewide events each year. Others may participate in all of them, create a SRTS travel plan, and much more. The Virginia program is here to support both levels of involvement.</a:t>
            </a:r>
          </a:p>
          <a:p>
            <a:pPr marL="171450" indent="-171450">
              <a:buFont typeface="Arial" panose="020B0604020202020204" pitchFamily="34" charset="0"/>
              <a:buChar char="•"/>
            </a:pPr>
            <a:r>
              <a:rPr lang="en-US" baseline="0" dirty="0"/>
              <a:t>Make the program adaptable to participants in urban, suburban, and rural communities.  SRTS can work any of these environments but the strategies might be a little different. The Virginia program provides can provide ideas about this. </a:t>
            </a:r>
          </a:p>
          <a:p>
            <a:pPr marL="171450" indent="-171450">
              <a:buFont typeface="Arial" panose="020B0604020202020204" pitchFamily="34" charset="0"/>
              <a:buChar char="•"/>
            </a:pPr>
            <a:r>
              <a:rPr lang="en-US" baseline="0" dirty="0"/>
              <a:t>Promote comprehensive local SRTS programs and activities, or programs that take into account the multi-faceted nature of transportation issues by considering all 5 Es of SRTS.</a:t>
            </a:r>
          </a:p>
          <a:p>
            <a:pPr marL="171450" indent="-171450">
              <a:buFont typeface="Arial" panose="020B0604020202020204" pitchFamily="34" charset="0"/>
              <a:buChar char="•"/>
            </a:pPr>
            <a:r>
              <a:rPr lang="en-US" baseline="0" dirty="0"/>
              <a:t>Finally, the Virginia SRTS Program seeks to maximize the impact of available funds for SRTS. I’ll talk next about funding opportunities that are available through the Virginia SRTS Program.</a:t>
            </a:r>
          </a:p>
          <a:p>
            <a:pPr marL="0" indent="0">
              <a:buFont typeface="Arial" panose="020B0604020202020204" pitchFamily="34" charset="0"/>
              <a:buNone/>
            </a:pPr>
            <a:endParaRPr lang="en-US" baseline="0" dirty="0"/>
          </a:p>
        </p:txBody>
      </p:sp>
    </p:spTree>
    <p:extLst>
      <p:ext uri="{BB962C8B-B14F-4D97-AF65-F5344CB8AC3E}">
        <p14:creationId xmlns:p14="http://schemas.microsoft.com/office/powerpoint/2010/main" val="2214224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xfrm>
            <a:off x="699824" y="4417635"/>
            <a:ext cx="5610754" cy="4182458"/>
          </a:xfrm>
          <a:noFill/>
          <a:ln/>
        </p:spPr>
        <p:txBody>
          <a:bodyPr/>
          <a:lstStyle/>
          <a:p>
            <a:pPr marL="222838" indent="-222838" eaLnBrk="1" hangingPunct="1"/>
            <a:r>
              <a:rPr lang="en-US" sz="1200" b="1" dirty="0"/>
              <a:t>Message:</a:t>
            </a:r>
          </a:p>
          <a:p>
            <a:pPr marL="222838" indent="0" eaLnBrk="1" hangingPunct="1"/>
            <a:r>
              <a:rPr lang="en-US" sz="1200" b="0" dirty="0"/>
              <a:t>There are multiple ways</a:t>
            </a:r>
            <a:r>
              <a:rPr lang="en-US" sz="1200" b="0" baseline="0" dirty="0"/>
              <a:t> to fund SRTS efforts. The Virginia SRTS program offers multiple grants:</a:t>
            </a:r>
          </a:p>
          <a:p>
            <a:pPr marL="394288"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baseline="0" dirty="0"/>
              <a:t>A Walkabout Grant that helps identify walking and biking infrastructure needs,</a:t>
            </a:r>
          </a:p>
          <a:p>
            <a:pPr marL="394288" indent="-171450" eaLnBrk="1" hangingPunct="1">
              <a:buFont typeface="Arial" panose="020B0604020202020204" pitchFamily="34" charset="0"/>
              <a:buChar char="•"/>
            </a:pPr>
            <a:r>
              <a:rPr lang="en-US" sz="1200" b="0" baseline="0" dirty="0"/>
              <a:t>A QuickStart Mini-grant that funds small-scale education, encouragement, enforcement, and evaluation strategies, </a:t>
            </a:r>
          </a:p>
          <a:p>
            <a:pPr marL="394288" indent="-171450" eaLnBrk="1" hangingPunct="1">
              <a:buFont typeface="Arial" panose="020B0604020202020204" pitchFamily="34" charset="0"/>
              <a:buChar char="•"/>
            </a:pPr>
            <a:r>
              <a:rPr lang="en-US" sz="1200" b="0" baseline="0" dirty="0"/>
              <a:t>A Non-infrastructure Grant that funds implementation of multi-school or division-wide education, encouragement, enforcement, and evaluation strategies, including a multi-school or division-wide SRTS coordinator,</a:t>
            </a:r>
          </a:p>
          <a:p>
            <a:pPr marL="394288" indent="-171450" eaLnBrk="1" hangingPunct="1">
              <a:buFont typeface="Arial" panose="020B0604020202020204" pitchFamily="34" charset="0"/>
              <a:buChar char="•"/>
            </a:pPr>
            <a:r>
              <a:rPr lang="en-US" sz="1200" b="0" baseline="0" dirty="0"/>
              <a:t>and a grant intended to fund infrastructure projects such as sidewalks and crosswalks. I’m going to say a little bit about each of these in the coming slides. </a:t>
            </a:r>
            <a:endParaRPr lang="en-US" b="0" dirty="0"/>
          </a:p>
        </p:txBody>
      </p:sp>
    </p:spTree>
    <p:extLst>
      <p:ext uri="{BB962C8B-B14F-4D97-AF65-F5344CB8AC3E}">
        <p14:creationId xmlns:p14="http://schemas.microsoft.com/office/powerpoint/2010/main" val="2370594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Quick-Start Mini-Grants</a:t>
            </a:r>
            <a:r>
              <a:rPr lang="en-US" baseline="0" dirty="0"/>
              <a:t> are the low hanging fruit!</a:t>
            </a:r>
            <a:endParaRPr lang="en-US" dirty="0"/>
          </a:p>
          <a:p>
            <a:endParaRPr lang="en-US" dirty="0"/>
          </a:p>
          <a:p>
            <a:r>
              <a:rPr lang="en-US" dirty="0"/>
              <a:t>These are grants for $1,000</a:t>
            </a:r>
            <a:r>
              <a:rPr lang="en-US" baseline="0" dirty="0"/>
              <a:t> for schools and non-profits. </a:t>
            </a:r>
          </a:p>
          <a:p>
            <a:r>
              <a:rPr lang="en-US" baseline="0" dirty="0"/>
              <a:t>The online application process is simple and straightforward. and mini-grants are awarded throughout the school year.  </a:t>
            </a:r>
            <a:endParaRPr lang="en-US" dirty="0"/>
          </a:p>
          <a:p>
            <a:endParaRPr lang="en-US" baseline="0" dirty="0"/>
          </a:p>
          <a:p>
            <a:r>
              <a:rPr lang="en-US" baseline="0" dirty="0"/>
              <a:t>Over 300 mini-grants have already been given out to communities across the Virginia. More rounds available this school year. This school could be next!  </a:t>
            </a:r>
            <a:endParaRPr lang="en-US" dirty="0"/>
          </a:p>
        </p:txBody>
      </p:sp>
    </p:spTree>
    <p:extLst>
      <p:ext uri="{BB962C8B-B14F-4D97-AF65-F5344CB8AC3E}">
        <p14:creationId xmlns:p14="http://schemas.microsoft.com/office/powerpoint/2010/main" val="1504451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2838" marR="0" indent="-222838" algn="l" defTabSz="914400" rtl="0" eaLnBrk="1" fontAlgn="base" latinLnBrk="0" hangingPunct="1">
              <a:lnSpc>
                <a:spcPct val="100000"/>
              </a:lnSpc>
              <a:spcBef>
                <a:spcPct val="30000"/>
              </a:spcBef>
              <a:spcAft>
                <a:spcPct val="0"/>
              </a:spcAft>
              <a:buClrTx/>
              <a:buSzTx/>
              <a:buFontTx/>
              <a:buNone/>
              <a:tabLst/>
              <a:defRPr/>
            </a:pPr>
            <a:r>
              <a:rPr lang="en-US" b="1" baseline="0" dirty="0"/>
              <a:t>Message:</a:t>
            </a:r>
            <a:endParaRPr lang="en-US" b="1" dirty="0"/>
          </a:p>
          <a:p>
            <a:pPr marL="171450" indent="-171450">
              <a:buFont typeface="Arial" panose="020B0604020202020204" pitchFamily="34" charset="0"/>
              <a:buChar char="•"/>
            </a:pPr>
            <a:r>
              <a:rPr lang="en-US" dirty="0"/>
              <a:t>Here are some examples</a:t>
            </a:r>
            <a:r>
              <a:rPr lang="en-US" baseline="0" dirty="0"/>
              <a:t> of the types of activities that a QuickStart Mini-grant can support. </a:t>
            </a:r>
          </a:p>
          <a:p>
            <a:pPr marL="171450" indent="-171450">
              <a:buFont typeface="Arial" panose="020B0604020202020204" pitchFamily="34" charset="0"/>
              <a:buChar char="•"/>
            </a:pPr>
            <a:r>
              <a:rPr lang="en-US" baseline="0" dirty="0"/>
              <a:t>QuickStart mini-grants can also be used to purchase small infrastructure items, such bike racks; however, these purchases must be paired with an encouragement or education activity.</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1" baseline="0" dirty="0"/>
              <a:t>Note:</a:t>
            </a:r>
            <a:r>
              <a:rPr lang="en-US" baseline="0" dirty="0"/>
              <a:t> A “walking school bus” is a group of students walking to school with one or more adults. Often the walking school bus will take a prescribed route that includes “stops” to pick up children along the way. A “bicycle train” is the same concept but with bikes. Finally, a “traffic garden” is a simulated street environment that is used to teach children about pedestrian and bicycle safety. </a:t>
            </a:r>
            <a:endParaRPr lang="en-US" dirty="0"/>
          </a:p>
        </p:txBody>
      </p:sp>
    </p:spTree>
    <p:extLst>
      <p:ext uri="{BB962C8B-B14F-4D97-AF65-F5344CB8AC3E}">
        <p14:creationId xmlns:p14="http://schemas.microsoft.com/office/powerpoint/2010/main" val="2535895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Message:</a:t>
            </a:r>
          </a:p>
          <a:p>
            <a:r>
              <a:rPr lang="en-US" b="0" dirty="0"/>
              <a:t>Walkabout</a:t>
            </a:r>
            <a:r>
              <a:rPr lang="en-US" b="0" baseline="0" dirty="0"/>
              <a:t> Mini-grants are another great opportunity. The walkabouts include:</a:t>
            </a:r>
          </a:p>
          <a:p>
            <a:pPr marL="171450" indent="-171450">
              <a:buFont typeface="Arial" panose="020B0604020202020204" pitchFamily="34" charset="0"/>
              <a:buChar char="•"/>
            </a:pPr>
            <a:r>
              <a:rPr lang="en-US" b="0" baseline="0" dirty="0"/>
              <a:t>Observation of school arrival or dismissal.</a:t>
            </a:r>
          </a:p>
          <a:p>
            <a:pPr marL="171450" indent="-171450">
              <a:buFont typeface="Arial" panose="020B0604020202020204" pitchFamily="34" charset="0"/>
              <a:buChar char="•"/>
            </a:pPr>
            <a:r>
              <a:rPr lang="en-US" b="0" baseline="0" dirty="0"/>
              <a:t>Assessment of walking and biking conditions on and near the school campus. </a:t>
            </a:r>
          </a:p>
          <a:p>
            <a:pPr marL="171450" indent="-171450">
              <a:buFont typeface="Arial" panose="020B0604020202020204" pitchFamily="34" charset="0"/>
              <a:buChar char="•"/>
            </a:pPr>
            <a:r>
              <a:rPr lang="en-US" b="0" baseline="0" dirty="0"/>
              <a:t>A walkabout report that documents the walkabout and existing conditions.</a:t>
            </a:r>
          </a:p>
          <a:p>
            <a:pPr marL="0" indent="0">
              <a:buFont typeface="Arial" panose="020B0604020202020204" pitchFamily="34" charset="0"/>
              <a:buNone/>
            </a:pPr>
            <a:r>
              <a:rPr lang="en-US" b="0" baseline="0" dirty="0"/>
              <a:t>Walkabouts have a couple of key benefits for local communities:</a:t>
            </a:r>
          </a:p>
          <a:p>
            <a:pPr marL="171450" indent="-171450">
              <a:buFont typeface="Arial" panose="020B0604020202020204" pitchFamily="34" charset="0"/>
              <a:buChar char="•"/>
            </a:pPr>
            <a:r>
              <a:rPr lang="en-US" b="0" baseline="0" dirty="0"/>
              <a:t>First, they are an opportunity to bring together key stakeholders from the school community and local government to build consensus around ways to improve walking and biking conditions.</a:t>
            </a:r>
          </a:p>
          <a:p>
            <a:pPr marL="171450" indent="-171450">
              <a:buFont typeface="Arial" panose="020B0604020202020204" pitchFamily="34" charset="0"/>
              <a:buChar char="•"/>
            </a:pPr>
            <a:r>
              <a:rPr lang="en-US" b="0" baseline="0" dirty="0"/>
              <a:t>Second, the walkabout mini-grant report can provide valuable information for an infrastructure grant application, which I will discuss in greater detail below.</a:t>
            </a:r>
          </a:p>
          <a:p>
            <a:pPr marL="0" indent="0">
              <a:buFont typeface="Arial" panose="020B0604020202020204" pitchFamily="34" charset="0"/>
              <a:buNone/>
            </a:pPr>
            <a:r>
              <a:rPr lang="en-US" b="0" baseline="0" dirty="0"/>
              <a:t>You/we can apply for a walkabout mini-grant using the a simple online form. The first page of that form is shown on this slide. </a:t>
            </a:r>
          </a:p>
          <a:p>
            <a:endParaRPr lang="en-US" b="0" dirty="0"/>
          </a:p>
        </p:txBody>
      </p:sp>
    </p:spTree>
    <p:extLst>
      <p:ext uri="{BB962C8B-B14F-4D97-AF65-F5344CB8AC3E}">
        <p14:creationId xmlns:p14="http://schemas.microsoft.com/office/powerpoint/2010/main" val="4086593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Message:</a:t>
            </a:r>
          </a:p>
          <a:p>
            <a:r>
              <a:rPr lang="en-US" b="0" dirty="0"/>
              <a:t>The third source of funding available through the Virginia SRTS program is the Non-Infrastructure Grant</a:t>
            </a:r>
            <a:r>
              <a:rPr lang="en-US" b="0" baseline="0" dirty="0"/>
              <a:t>. </a:t>
            </a:r>
          </a:p>
          <a:p>
            <a:pPr marL="171450" indent="-171450">
              <a:buFont typeface="Arial" panose="020B0604020202020204" pitchFamily="34" charset="0"/>
              <a:buChar char="•"/>
            </a:pPr>
            <a:r>
              <a:rPr lang="en-US" dirty="0"/>
              <a:t>The non-infrastructure grant is intended to support multi-school or division-wide SRTS education, encouragement, enforcement, and evaluation efforts. It can also be used to hire a local SRTS coordinator that supports SRTS programs at multiple schools or division-wide. </a:t>
            </a:r>
          </a:p>
          <a:p>
            <a:pPr marL="171450" indent="-171450">
              <a:buFont typeface="Arial" panose="020B0604020202020204" pitchFamily="34" charset="0"/>
              <a:buChar char="•"/>
            </a:pPr>
            <a:r>
              <a:rPr lang="en-US" dirty="0"/>
              <a:t>The first step is to create an SRTS Activities &amp; Programs Plan (APP). The APP is the first phase of any SRTS effort and outlines a school or community’s intentions for making active travel to and from school safer and more sustainable. </a:t>
            </a:r>
          </a:p>
          <a:p>
            <a:pPr marL="171450" indent="-171450">
              <a:buFont typeface="Arial" panose="020B0604020202020204" pitchFamily="34" charset="0"/>
              <a:buChar char="•"/>
            </a:pPr>
            <a:r>
              <a:rPr lang="en-US" b="0" baseline="0" dirty="0"/>
              <a:t>The Non-Infrastructure grant can provide up to $100,000 for local SRTS programs; however, the applicant must provide a 20% match. </a:t>
            </a:r>
            <a:r>
              <a:rPr lang="en-US" dirty="0"/>
              <a:t>The term “match” refers to the share of funding that a grant applicant is required to provide as part of the grant agreement. </a:t>
            </a:r>
            <a:endParaRPr lang="en-US" b="0" baseline="0" dirty="0"/>
          </a:p>
          <a:p>
            <a:pPr marL="171450" indent="-171450">
              <a:buFont typeface="Arial" panose="020B0604020202020204" pitchFamily="34" charset="0"/>
              <a:buChar char="•"/>
            </a:pPr>
            <a:r>
              <a:rPr lang="en-US" b="0" baseline="0" dirty="0"/>
              <a:t>Applications for the Non-Infrastructure grant are accepted annually, typically in the winter/spring timeframe. </a:t>
            </a:r>
            <a:endParaRPr lang="en-US" dirty="0"/>
          </a:p>
        </p:txBody>
      </p:sp>
    </p:spTree>
    <p:extLst>
      <p:ext uri="{BB962C8B-B14F-4D97-AF65-F5344CB8AC3E}">
        <p14:creationId xmlns:p14="http://schemas.microsoft.com/office/powerpoint/2010/main" val="1555572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Message:</a:t>
            </a:r>
          </a:p>
          <a:p>
            <a:r>
              <a:rPr lang="en-US" b="0" dirty="0"/>
              <a:t>The</a:t>
            </a:r>
            <a:r>
              <a:rPr lang="en-US" b="0" baseline="0" dirty="0"/>
              <a:t> fourth source of funding available through the Virginia SRTS Program is the infrastructure grant, which is meant to fund infrastructure projects, such as sidewalks and crosswalks. </a:t>
            </a:r>
          </a:p>
          <a:p>
            <a:pPr marL="171450" indent="-171450">
              <a:buFont typeface="Arial" panose="020B0604020202020204" pitchFamily="34" charset="0"/>
              <a:buChar char="•"/>
            </a:pPr>
            <a:r>
              <a:rPr lang="en-US" b="0" baseline="0" dirty="0"/>
              <a:t>Funding from this grant comes from the federal Transportation Alternatives Set-Aside or TA Set-Aside.</a:t>
            </a:r>
          </a:p>
          <a:p>
            <a:pPr marL="171450" indent="-171450">
              <a:buFont typeface="Arial" panose="020B0604020202020204" pitchFamily="34" charset="0"/>
              <a:buChar char="•"/>
            </a:pPr>
            <a:r>
              <a:rPr lang="en-US" b="0" baseline="0" dirty="0"/>
              <a:t>At the state-level this program is called the Transportation Alternatives Program or TAP. VDOT’s Local Assistance Division manages it but coordinates with the SRTS program.</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baseline="0" dirty="0"/>
              <a:t>Applications for infrastructure funding must compete with other non-SRTS projects; however, SRTS projects earn extra points.</a:t>
            </a:r>
          </a:p>
          <a:p>
            <a:pPr marL="171450" indent="-171450">
              <a:buFont typeface="Arial" panose="020B0604020202020204" pitchFamily="34" charset="0"/>
              <a:buChar char="•"/>
            </a:pPr>
            <a:r>
              <a:rPr lang="en-US" b="0" baseline="0" dirty="0"/>
              <a:t>For this grant, a 20% match is required. This means that the local communities must provide 20% of the funding for the project, although this funding can be provided “in-kind” through labor or materials of equivalent value.</a:t>
            </a:r>
          </a:p>
          <a:p>
            <a:pPr marL="171450" indent="-171450">
              <a:buFont typeface="Arial" panose="020B0604020202020204" pitchFamily="34" charset="0"/>
              <a:buChar char="•"/>
            </a:pPr>
            <a:r>
              <a:rPr lang="en-US" b="0" baseline="0" dirty="0"/>
              <a:t>Applications are due every 2 years in the fall-winter timeframe. In the past there have been mandatory pre-application deadlines in the summer. Check VDOT’s Local Assistance Division website for schedule details--</a:t>
            </a:r>
            <a:r>
              <a:rPr lang="en-US" dirty="0">
                <a:hlinkClick r:id="rId3"/>
              </a:rPr>
              <a:t>http://www.virginiadot.org/business/local-assistance.asp</a:t>
            </a:r>
            <a:r>
              <a:rPr lang="en-US" dirty="0"/>
              <a:t>. </a:t>
            </a:r>
            <a:endParaRPr lang="en-US" b="0" dirty="0"/>
          </a:p>
        </p:txBody>
      </p:sp>
    </p:spTree>
    <p:extLst>
      <p:ext uri="{BB962C8B-B14F-4D97-AF65-F5344CB8AC3E}">
        <p14:creationId xmlns:p14="http://schemas.microsoft.com/office/powerpoint/2010/main" val="3487037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xfrm>
            <a:off x="699824" y="4417635"/>
            <a:ext cx="5610754" cy="4182458"/>
          </a:xfrm>
          <a:noFill/>
          <a:ln/>
        </p:spPr>
        <p:txBody>
          <a:bodyPr/>
          <a:lstStyle/>
          <a:p>
            <a:pPr marL="222838" indent="-222838" eaLnBrk="1" hangingPunct="1"/>
            <a:r>
              <a:rPr lang="en-US" b="1" dirty="0"/>
              <a:t>Message:</a:t>
            </a:r>
          </a:p>
          <a:p>
            <a:pPr marL="222838" indent="0" eaLnBrk="1" hangingPunct="1"/>
            <a:r>
              <a:rPr lang="en-US" b="0" dirty="0"/>
              <a:t>This</a:t>
            </a:r>
            <a:r>
              <a:rPr lang="en-US" b="0" baseline="0" dirty="0"/>
              <a:t> is Katherine Graham</a:t>
            </a:r>
            <a:r>
              <a:rPr lang="en-US" b="0" dirty="0"/>
              <a:t>,</a:t>
            </a:r>
            <a:r>
              <a:rPr lang="en-US" b="0" baseline="0" dirty="0"/>
              <a:t> the Commonwealth of Virginia’s </a:t>
            </a:r>
            <a:r>
              <a:rPr lang="en-US" b="0" dirty="0"/>
              <a:t>SRTS Coordinator. Katherine is an employee of the</a:t>
            </a:r>
            <a:r>
              <a:rPr lang="en-US" b="0" baseline="0" dirty="0"/>
              <a:t> Virginia Department of Transportation.</a:t>
            </a:r>
            <a:r>
              <a:rPr lang="en-US" b="0" dirty="0"/>
              <a:t> She is the one responsible</a:t>
            </a:r>
            <a:r>
              <a:rPr lang="en-US" b="0" baseline="0" dirty="0"/>
              <a:t> for managing the Virginia SRTS Program.</a:t>
            </a:r>
            <a:endParaRPr lang="en-US" b="0" dirty="0"/>
          </a:p>
          <a:p>
            <a:pPr marL="222838" indent="-222838" eaLnBrk="1" hangingPunct="1">
              <a:spcBef>
                <a:spcPts val="203"/>
              </a:spcBef>
            </a:pPr>
            <a:r>
              <a:rPr lang="en-US" dirty="0">
                <a:solidFill>
                  <a:srgbClr val="FFFF00"/>
                </a:solidFill>
              </a:rPr>
              <a:t> </a:t>
            </a:r>
            <a:endParaRPr lang="en-US" sz="1000" b="1" dirty="0">
              <a:solidFill>
                <a:srgbClr val="FFFF00"/>
              </a:solidFill>
            </a:endParaRPr>
          </a:p>
          <a:p>
            <a:pPr marL="222838" indent="-222838" eaLnBrk="1" hangingPunct="1"/>
            <a:endParaRPr lang="en-US" sz="1000" b="1" dirty="0"/>
          </a:p>
          <a:p>
            <a:pPr marL="222838" indent="-222838" eaLnBrk="1" hangingPunct="1"/>
            <a:endParaRPr lang="en-US" dirty="0"/>
          </a:p>
        </p:txBody>
      </p:sp>
    </p:spTree>
    <p:extLst>
      <p:ext uri="{BB962C8B-B14F-4D97-AF65-F5344CB8AC3E}">
        <p14:creationId xmlns:p14="http://schemas.microsoft.com/office/powerpoint/2010/main" val="3736015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Message:</a:t>
            </a:r>
          </a:p>
          <a:p>
            <a:r>
              <a:rPr lang="en-US" dirty="0"/>
              <a:t>Katherine is supported by a team of Local Technical Assistance Coordinators or LTACs who provide technical assistance to local SRTS programs.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 are three LTAC regions—the Coastal Region, the Piedmont Region, and the Blue Ridge Region. The LTACs can be reached by emailing info@virginiasrts.org or calling toll free to </a:t>
            </a:r>
            <a:r>
              <a:rPr lang="en-US" sz="1200" dirty="0"/>
              <a:t>855-601-7787.</a:t>
            </a:r>
            <a:endParaRPr lang="en-US" dirty="0"/>
          </a:p>
          <a:p>
            <a:endParaRPr lang="en-US" dirty="0"/>
          </a:p>
          <a:p>
            <a:r>
              <a:rPr lang="en-US" dirty="0"/>
              <a:t>The</a:t>
            </a:r>
            <a:r>
              <a:rPr lang="en-US" baseline="0" dirty="0"/>
              <a:t> LTAC for our school is X [check </a:t>
            </a:r>
            <a:r>
              <a:rPr lang="en-US" dirty="0">
                <a:hlinkClick r:id="rId3"/>
              </a:rPr>
              <a:t>http://www.vdot.virginia.gov/programs/srsm_contact_us.asp</a:t>
            </a:r>
            <a:r>
              <a:rPr lang="en-US" dirty="0"/>
              <a:t> for name]</a:t>
            </a:r>
            <a:r>
              <a:rPr lang="en-US" baseline="0" dirty="0"/>
              <a:t>. S/he can be reached by email or through the Virginia SRTS Program’s toll free hotline.</a:t>
            </a:r>
            <a:r>
              <a:rPr lang="en-US" dirty="0"/>
              <a:t>    </a:t>
            </a:r>
          </a:p>
        </p:txBody>
      </p:sp>
    </p:spTree>
    <p:extLst>
      <p:ext uri="{BB962C8B-B14F-4D97-AF65-F5344CB8AC3E}">
        <p14:creationId xmlns:p14="http://schemas.microsoft.com/office/powerpoint/2010/main" val="4056341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p:spPr>
        <p:txBody>
          <a:bodyPr/>
          <a:lstStyle/>
          <a:p>
            <a:r>
              <a:rPr lang="en-US" b="1" baseline="0" dirty="0"/>
              <a:t>Presenter notes:</a:t>
            </a:r>
          </a:p>
          <a:p>
            <a:endParaRPr lang="en-US" baseline="0" dirty="0"/>
          </a:p>
          <a:p>
            <a:r>
              <a:rPr lang="en-US" baseline="0" dirty="0"/>
              <a:t>Review outline.</a:t>
            </a:r>
          </a:p>
        </p:txBody>
      </p:sp>
    </p:spTree>
    <p:extLst>
      <p:ext uri="{BB962C8B-B14F-4D97-AF65-F5344CB8AC3E}">
        <p14:creationId xmlns:p14="http://schemas.microsoft.com/office/powerpoint/2010/main" val="2448322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xfrm>
            <a:off x="699824" y="4417635"/>
            <a:ext cx="5610754" cy="4182458"/>
          </a:xfrm>
          <a:noFill/>
          <a:ln/>
        </p:spPr>
        <p:txBody>
          <a:bodyPr/>
          <a:lstStyle/>
          <a:p>
            <a:pPr marL="222838" marR="0" indent="-222838" algn="l" defTabSz="914400" rtl="0" eaLnBrk="1" fontAlgn="base" latinLnBrk="0" hangingPunct="1">
              <a:lnSpc>
                <a:spcPct val="100000"/>
              </a:lnSpc>
              <a:spcBef>
                <a:spcPct val="30000"/>
              </a:spcBef>
              <a:spcAft>
                <a:spcPct val="0"/>
              </a:spcAft>
              <a:buClrTx/>
              <a:buSzTx/>
              <a:buFontTx/>
              <a:buNone/>
              <a:tabLst/>
              <a:defRPr/>
            </a:pPr>
            <a:r>
              <a:rPr lang="en-US" b="1" dirty="0"/>
              <a:t>Message:</a:t>
            </a:r>
          </a:p>
          <a:p>
            <a:pPr marL="222838" marR="0" indent="0" algn="l" defTabSz="914400" rtl="0" eaLnBrk="1" fontAlgn="base" latinLnBrk="0" hangingPunct="1">
              <a:lnSpc>
                <a:spcPct val="100000"/>
              </a:lnSpc>
              <a:spcBef>
                <a:spcPct val="30000"/>
              </a:spcBef>
              <a:spcAft>
                <a:spcPct val="0"/>
              </a:spcAft>
              <a:buClrTx/>
              <a:buSzTx/>
              <a:buFontTx/>
              <a:buNone/>
              <a:tabLst/>
              <a:defRPr/>
            </a:pPr>
            <a:r>
              <a:rPr lang="en-US" b="0" dirty="0"/>
              <a:t>A</a:t>
            </a:r>
            <a:r>
              <a:rPr lang="en-US" b="0" baseline="0" dirty="0"/>
              <a:t> variety of materials are available on the Virginia SRTS website to assist local SRTS programs, including a kit for SRTS programs that are just starting out, a series of tip sheets called “Learn it. Do it. Live it!” on everything from planning a Walk to School Day to organizing park and walk sites, and a package of resources to promote pedestrian and bicycle safety in the school zone called “Zone In, Not Out.” </a:t>
            </a:r>
            <a:endParaRPr lang="en-US" b="0" dirty="0"/>
          </a:p>
          <a:p>
            <a:pPr marL="222838" indent="-222838" eaLnBrk="1" hangingPunct="1"/>
            <a:endParaRPr lang="en-US" b="1" dirty="0"/>
          </a:p>
          <a:p>
            <a:pPr marL="222838" indent="-222838" eaLnBrk="1" hangingPunct="1"/>
            <a:endParaRPr lang="en-US" b="1" dirty="0"/>
          </a:p>
          <a:p>
            <a:pPr marL="222838" indent="-222838" eaLnBrk="1" hangingPunct="1"/>
            <a:r>
              <a:rPr lang="en-US" b="1" dirty="0"/>
              <a:t>Note to instructor:</a:t>
            </a:r>
          </a:p>
          <a:p>
            <a:r>
              <a:rPr lang="en-US" dirty="0"/>
              <a:t>Grass roots efforts and local</a:t>
            </a:r>
            <a:r>
              <a:rPr lang="en-US" baseline="0" dirty="0"/>
              <a:t> SRTS programs are important.</a:t>
            </a:r>
            <a:endParaRPr lang="en-US" dirty="0"/>
          </a:p>
          <a:p>
            <a:pPr>
              <a:buFont typeface="Arial" pitchFamily="34" charset="0"/>
              <a:buChar char="•"/>
            </a:pPr>
            <a:r>
              <a:rPr lang="en-US" dirty="0"/>
              <a:t>Where SRTS really happens is at the community/local level.</a:t>
            </a:r>
          </a:p>
          <a:p>
            <a:pPr>
              <a:buFont typeface="Arial" pitchFamily="34" charset="0"/>
              <a:buChar char="•"/>
            </a:pPr>
            <a:r>
              <a:rPr lang="en-US" dirty="0"/>
              <a:t>Approach ensures that SRTS becomes part of the community’s way of doing things</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solidFill>
                  <a:srgbClr val="FF0000"/>
                </a:solidFill>
              </a:rPr>
              <a:t>The Starter Kit: </a:t>
            </a:r>
            <a:r>
              <a:rPr lang="en-US" dirty="0"/>
              <a:t> This digital compilation of templates, tip sheets and more will help get your program up and running is waiting for you on the website.</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Theme: Learn It. Do It. Live It!: A new series of tip sheets to help you with various program activities.</a:t>
            </a:r>
            <a:r>
              <a:rPr lang="en-US" baseline="0" dirty="0"/>
              <a:t>  </a:t>
            </a: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Starter Kit, resources, workshops can be used to learn it.</a:t>
            </a: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You will actually “Do It.” by starting your applications and SRTS APP</a:t>
            </a: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The hope is that you will “Live It.” and make these life-long skills.</a:t>
            </a:r>
            <a:endParaRPr lang="en-US" dirty="0"/>
          </a:p>
          <a:p>
            <a:pPr>
              <a:buFont typeface="Arial" pitchFamily="34" charset="0"/>
              <a:buChar char="•"/>
            </a:pPr>
            <a:endParaRPr lang="en-US" dirty="0"/>
          </a:p>
          <a:p>
            <a:pPr>
              <a:buFont typeface="Arial" pitchFamily="34" charset="0"/>
              <a:buChar char="•"/>
            </a:pPr>
            <a:endParaRPr lang="en-US" dirty="0"/>
          </a:p>
          <a:p>
            <a:pPr>
              <a:buFont typeface="Arial" pitchFamily="34" charset="0"/>
              <a:buChar char="•"/>
            </a:pPr>
            <a:r>
              <a:rPr lang="en-US" dirty="0"/>
              <a:t>VDOT support for local programs includes…</a:t>
            </a:r>
          </a:p>
          <a:p>
            <a:pPr marL="222838" indent="-222838" eaLnBrk="1" hangingPunct="1"/>
            <a:endParaRPr lang="en-US" b="1" dirty="0"/>
          </a:p>
          <a:p>
            <a:pPr marL="222838" indent="-222838" eaLnBrk="1" hangingPunct="1"/>
            <a:endParaRPr lang="en-US" sz="1000" b="1" dirty="0"/>
          </a:p>
          <a:p>
            <a:pPr marL="222838" indent="-222838" eaLnBrk="1" hangingPunct="1"/>
            <a:endParaRPr lang="en-US" dirty="0"/>
          </a:p>
        </p:txBody>
      </p:sp>
    </p:spTree>
    <p:extLst>
      <p:ext uri="{BB962C8B-B14F-4D97-AF65-F5344CB8AC3E}">
        <p14:creationId xmlns:p14="http://schemas.microsoft.com/office/powerpoint/2010/main" val="7472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xfrm>
            <a:off x="699824" y="4417635"/>
            <a:ext cx="5610754" cy="4182458"/>
          </a:xfrm>
          <a:noFill/>
          <a:ln/>
        </p:spPr>
        <p:txBody>
          <a:bodyPr/>
          <a:lstStyle/>
          <a:p>
            <a:pPr marL="222838" marR="0" indent="-222838" algn="l" defTabSz="914400" rtl="0" eaLnBrk="1" fontAlgn="base" latinLnBrk="0" hangingPunct="1">
              <a:lnSpc>
                <a:spcPct val="100000"/>
              </a:lnSpc>
              <a:spcBef>
                <a:spcPct val="30000"/>
              </a:spcBef>
              <a:spcAft>
                <a:spcPct val="0"/>
              </a:spcAft>
              <a:buClrTx/>
              <a:buSzTx/>
              <a:buFontTx/>
              <a:buNone/>
              <a:tabLst/>
              <a:defRPr/>
            </a:pPr>
            <a:r>
              <a:rPr lang="en-US" b="1" baseline="0" dirty="0"/>
              <a:t>Message:</a:t>
            </a:r>
          </a:p>
          <a:p>
            <a:pPr marL="222838" marR="0" indent="-222838"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222838" indent="0" eaLnBrk="1" hangingPunct="1"/>
            <a:r>
              <a:rPr lang="en-US" sz="1200" b="0" dirty="0"/>
              <a:t>The Virginia website also includes materials </a:t>
            </a:r>
            <a:r>
              <a:rPr lang="en-US" sz="1200" b="0" baseline="0" dirty="0"/>
              <a:t>marketing and promoting SRTS, such as the sticker, frequent walker, and certificate templates shown here. </a:t>
            </a:r>
            <a:endParaRPr lang="en-US" sz="1000" b="0" baseline="0" dirty="0"/>
          </a:p>
          <a:p>
            <a:pPr marL="222838" indent="-222838" eaLnBrk="1" hangingPunct="1"/>
            <a:endParaRPr lang="en-US" sz="1000" b="0" dirty="0"/>
          </a:p>
          <a:p>
            <a:pPr marL="222838" indent="-222838" eaLnBrk="1" hangingPunct="1"/>
            <a:endParaRPr lang="en-US" dirty="0"/>
          </a:p>
        </p:txBody>
      </p:sp>
    </p:spTree>
    <p:extLst>
      <p:ext uri="{BB962C8B-B14F-4D97-AF65-F5344CB8AC3E}">
        <p14:creationId xmlns:p14="http://schemas.microsoft.com/office/powerpoint/2010/main" val="4238217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xfrm>
            <a:off x="699824" y="4417635"/>
            <a:ext cx="5610754" cy="4182458"/>
          </a:xfrm>
          <a:noFill/>
          <a:ln/>
        </p:spPr>
        <p:txBody>
          <a:bodyPr/>
          <a:lstStyle/>
          <a:p>
            <a:pPr marL="222838" marR="0" indent="-222838" algn="l" defTabSz="914400" rtl="0" eaLnBrk="1" fontAlgn="base" latinLnBrk="0" hangingPunct="1">
              <a:lnSpc>
                <a:spcPct val="100000"/>
              </a:lnSpc>
              <a:spcBef>
                <a:spcPct val="30000"/>
              </a:spcBef>
              <a:spcAft>
                <a:spcPct val="0"/>
              </a:spcAft>
              <a:buClrTx/>
              <a:buSzTx/>
              <a:buFontTx/>
              <a:buNone/>
              <a:tabLst/>
              <a:defRPr/>
            </a:pPr>
            <a:r>
              <a:rPr lang="en-US" b="1" baseline="0" dirty="0"/>
              <a:t>Message:</a:t>
            </a:r>
          </a:p>
          <a:p>
            <a:pPr marL="222838" marR="0" indent="-222838"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222838" indent="0" eaLnBrk="1" hangingPunct="1"/>
            <a:r>
              <a:rPr lang="en-US" sz="1200" b="0" dirty="0"/>
              <a:t>Finally, the Virginia SRTS program has an email list you can join to receive newsletters and eblasts. Newsletters come out 3-4 times per year and include information on upcoming events and funding as well as articles on people working to create Safe Routes to School. You can sign up through the Virginia SRTS website--</a:t>
            </a:r>
            <a:r>
              <a:rPr lang="en-US" sz="1200" dirty="0">
                <a:hlinkClick r:id="rId3"/>
              </a:rPr>
              <a:t>www.virginiadot.org/saferoutes</a:t>
            </a:r>
            <a:r>
              <a:rPr lang="en-US" sz="1200" dirty="0"/>
              <a:t>. Just click on “Join our email list” at the top of the page.</a:t>
            </a:r>
            <a:endParaRPr lang="en-US" dirty="0"/>
          </a:p>
        </p:txBody>
      </p:sp>
    </p:spTree>
    <p:extLst>
      <p:ext uri="{BB962C8B-B14F-4D97-AF65-F5344CB8AC3E}">
        <p14:creationId xmlns:p14="http://schemas.microsoft.com/office/powerpoint/2010/main" val="3081430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xfrm>
            <a:off x="699824" y="4417635"/>
            <a:ext cx="5610754" cy="4182458"/>
          </a:xfrm>
          <a:noFill/>
          <a:ln/>
        </p:spPr>
        <p:txBody>
          <a:bodyPr/>
          <a:lstStyle/>
          <a:p>
            <a:pPr eaLnBrk="1" hangingPunct="1">
              <a:lnSpc>
                <a:spcPct val="90000"/>
              </a:lnSpc>
              <a:spcBef>
                <a:spcPts val="203"/>
              </a:spcBef>
            </a:pPr>
            <a:r>
              <a:rPr lang="en-US" b="1" dirty="0"/>
              <a:t>Message:</a:t>
            </a:r>
          </a:p>
          <a:p>
            <a:pPr eaLnBrk="1" hangingPunct="1">
              <a:lnSpc>
                <a:spcPct val="90000"/>
              </a:lnSpc>
              <a:spcBef>
                <a:spcPts val="203"/>
              </a:spcBef>
            </a:pPr>
            <a:r>
              <a:rPr lang="en-US" dirty="0"/>
              <a:t>The time is right for SRTS:</a:t>
            </a:r>
          </a:p>
          <a:p>
            <a:pPr marL="0" marR="0" indent="0" algn="l" defTabSz="914400" rtl="0" eaLnBrk="1" fontAlgn="base" latinLnBrk="0" hangingPunct="1">
              <a:lnSpc>
                <a:spcPct val="90000"/>
              </a:lnSpc>
              <a:spcBef>
                <a:spcPts val="203"/>
              </a:spcBef>
              <a:spcAft>
                <a:spcPct val="0"/>
              </a:spcAft>
              <a:buClrTx/>
              <a:buSzTx/>
              <a:buFontTx/>
              <a:buChar char="•"/>
              <a:tabLst/>
              <a:defRPr/>
            </a:pPr>
            <a:r>
              <a:rPr lang="en-US" dirty="0"/>
              <a:t>More communities are expressing interest in walking and bicycling to school.</a:t>
            </a:r>
          </a:p>
          <a:p>
            <a:pPr eaLnBrk="1" hangingPunct="1">
              <a:lnSpc>
                <a:spcPct val="90000"/>
              </a:lnSpc>
              <a:spcBef>
                <a:spcPts val="203"/>
              </a:spcBef>
              <a:buFontTx/>
              <a:buChar char="•"/>
            </a:pPr>
            <a:r>
              <a:rPr lang="en-US" dirty="0"/>
              <a:t>There has been increasing national concern over childhood obesity. </a:t>
            </a:r>
          </a:p>
          <a:p>
            <a:pPr eaLnBrk="1" hangingPunct="1">
              <a:lnSpc>
                <a:spcPct val="90000"/>
              </a:lnSpc>
              <a:spcBef>
                <a:spcPts val="203"/>
              </a:spcBef>
              <a:buFontTx/>
              <a:buChar char="•"/>
            </a:pPr>
            <a:endParaRPr lang="en-US" dirty="0"/>
          </a:p>
          <a:p>
            <a:pPr marL="0" marR="0" indent="0" algn="l" defTabSz="914400" rtl="0" eaLnBrk="1" fontAlgn="base" latinLnBrk="0" hangingPunct="1">
              <a:lnSpc>
                <a:spcPct val="90000"/>
              </a:lnSpc>
              <a:spcBef>
                <a:spcPts val="203"/>
              </a:spcBef>
              <a:spcAft>
                <a:spcPct val="0"/>
              </a:spcAft>
              <a:buClrTx/>
              <a:buSzTx/>
              <a:buFontTx/>
              <a:buNone/>
              <a:tabLst/>
              <a:defRPr/>
            </a:pPr>
            <a:r>
              <a:rPr lang="en-US" b="1" dirty="0"/>
              <a:t>Relate to your</a:t>
            </a:r>
            <a:r>
              <a:rPr lang="en-US" b="1" baseline="0" dirty="0"/>
              <a:t> school:  </a:t>
            </a:r>
            <a:r>
              <a:rPr lang="en-US" dirty="0"/>
              <a:t>What are the reasons we</a:t>
            </a:r>
            <a:r>
              <a:rPr lang="en-US" baseline="0" dirty="0"/>
              <a:t> can think of for starting a SRTS program?  </a:t>
            </a:r>
          </a:p>
          <a:p>
            <a:pPr marL="0" marR="0" indent="0" algn="l" defTabSz="914400" rtl="0" eaLnBrk="1" fontAlgn="base" latinLnBrk="0" hangingPunct="1">
              <a:lnSpc>
                <a:spcPct val="90000"/>
              </a:lnSpc>
              <a:spcBef>
                <a:spcPts val="203"/>
              </a:spcBef>
              <a:spcAft>
                <a:spcPct val="0"/>
              </a:spcAft>
              <a:buClrTx/>
              <a:buSzTx/>
              <a:buFontTx/>
              <a:buNone/>
              <a:tabLst/>
              <a:defRPr/>
            </a:pPr>
            <a:endParaRPr lang="en-US" baseline="0" dirty="0"/>
          </a:p>
          <a:p>
            <a:pPr marL="0" marR="0" indent="0" algn="l" defTabSz="914400" rtl="0" eaLnBrk="1" fontAlgn="base" latinLnBrk="0" hangingPunct="1">
              <a:lnSpc>
                <a:spcPct val="90000"/>
              </a:lnSpc>
              <a:spcBef>
                <a:spcPts val="203"/>
              </a:spcBef>
              <a:spcAft>
                <a:spcPct val="0"/>
              </a:spcAft>
              <a:buClrTx/>
              <a:buSzTx/>
              <a:buFontTx/>
              <a:buNone/>
              <a:tabLst/>
              <a:defRPr/>
            </a:pPr>
            <a:r>
              <a:rPr lang="en-US" baseline="0" dirty="0"/>
              <a:t>Ask those present to suggest reasons.</a:t>
            </a:r>
            <a:endParaRPr lang="en-US" dirty="0"/>
          </a:p>
          <a:p>
            <a:pPr eaLnBrk="1" hangingPunct="1">
              <a:lnSpc>
                <a:spcPct val="90000"/>
              </a:lnSpc>
              <a:spcBef>
                <a:spcPts val="203"/>
              </a:spcBef>
              <a:buFontTx/>
              <a:buNone/>
            </a:pPr>
            <a:endParaRPr lang="en-US" dirty="0"/>
          </a:p>
          <a:p>
            <a:pPr eaLnBrk="1" hangingPunct="1">
              <a:lnSpc>
                <a:spcPct val="90000"/>
              </a:lnSpc>
              <a:spcBef>
                <a:spcPts val="597"/>
              </a:spcBef>
            </a:pPr>
            <a:endParaRPr lang="en-US" b="1" dirty="0"/>
          </a:p>
          <a:p>
            <a:pPr eaLnBrk="1" hangingPunct="1">
              <a:lnSpc>
                <a:spcPct val="90000"/>
              </a:lnSpc>
              <a:spcBef>
                <a:spcPts val="597"/>
              </a:spcBef>
            </a:pPr>
            <a:endParaRPr lang="en-US" b="1" dirty="0"/>
          </a:p>
        </p:txBody>
      </p:sp>
    </p:spTree>
    <p:extLst>
      <p:ext uri="{BB962C8B-B14F-4D97-AF65-F5344CB8AC3E}">
        <p14:creationId xmlns:p14="http://schemas.microsoft.com/office/powerpoint/2010/main" val="2867592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xfrm>
            <a:off x="699824" y="4417635"/>
            <a:ext cx="5610754" cy="4182458"/>
          </a:xfrm>
          <a:noFill/>
          <a:ln/>
        </p:spPr>
        <p:txBody>
          <a:bodyPr/>
          <a:lstStyle/>
          <a:p>
            <a:pPr eaLnBrk="1" hangingPunct="1">
              <a:lnSpc>
                <a:spcPct val="90000"/>
              </a:lnSpc>
              <a:spcBef>
                <a:spcPts val="203"/>
              </a:spcBef>
            </a:pPr>
            <a:r>
              <a:rPr lang="en-US" b="1" dirty="0"/>
              <a:t>Message:</a:t>
            </a:r>
          </a:p>
          <a:p>
            <a:pPr eaLnBrk="1" hangingPunct="1">
              <a:lnSpc>
                <a:spcPct val="90000"/>
              </a:lnSpc>
              <a:spcBef>
                <a:spcPts val="203"/>
              </a:spcBef>
            </a:pPr>
            <a:r>
              <a:rPr lang="en-US" dirty="0"/>
              <a:t>There many</a:t>
            </a:r>
            <a:r>
              <a:rPr lang="en-US" baseline="0" dirty="0"/>
              <a:t> ways to participate in SRTS. This slide shows some of them, including the dates of key statewide events like Walk to School Day and Bike to School Day. You can find resources to support each of these events on the Virginia SRTS Program website. Additional resources are available from WalkBiketoSchool.org. </a:t>
            </a:r>
          </a:p>
          <a:p>
            <a:pPr eaLnBrk="1" hangingPunct="1">
              <a:lnSpc>
                <a:spcPct val="90000"/>
              </a:lnSpc>
              <a:spcBef>
                <a:spcPts val="203"/>
              </a:spcBef>
            </a:pPr>
            <a:endParaRPr lang="en-US" baseline="0" dirty="0"/>
          </a:p>
          <a:p>
            <a:pPr eaLnBrk="1" hangingPunct="1">
              <a:lnSpc>
                <a:spcPct val="90000"/>
              </a:lnSpc>
              <a:spcBef>
                <a:spcPts val="203"/>
              </a:spcBef>
            </a:pPr>
            <a:r>
              <a:rPr lang="en-US" dirty="0"/>
              <a:t>Lots of Virginia schools</a:t>
            </a:r>
            <a:r>
              <a:rPr lang="en-US" baseline="0" dirty="0"/>
              <a:t> and communities are participating in these events. </a:t>
            </a:r>
            <a:endParaRPr lang="en-US" dirty="0"/>
          </a:p>
          <a:p>
            <a:pPr eaLnBrk="1" hangingPunct="1">
              <a:lnSpc>
                <a:spcPct val="90000"/>
              </a:lnSpc>
              <a:spcBef>
                <a:spcPts val="203"/>
              </a:spcBef>
              <a:buFontTx/>
              <a:buChar char="•"/>
            </a:pPr>
            <a:endParaRPr lang="en-US" dirty="0"/>
          </a:p>
          <a:p>
            <a:pPr marL="0" marR="0" indent="0" algn="l" defTabSz="914400" rtl="0" eaLnBrk="1" fontAlgn="base" latinLnBrk="0" hangingPunct="1">
              <a:lnSpc>
                <a:spcPct val="90000"/>
              </a:lnSpc>
              <a:spcBef>
                <a:spcPts val="203"/>
              </a:spcBef>
              <a:spcAft>
                <a:spcPct val="0"/>
              </a:spcAft>
              <a:buClrTx/>
              <a:buSzTx/>
              <a:buFontTx/>
              <a:buNone/>
              <a:tabLst/>
              <a:defRPr/>
            </a:pPr>
            <a:r>
              <a:rPr lang="en-US" b="1" dirty="0"/>
              <a:t>Relate to your</a:t>
            </a:r>
            <a:r>
              <a:rPr lang="en-US" b="1" baseline="0" dirty="0"/>
              <a:t> school: </a:t>
            </a:r>
            <a:r>
              <a:rPr lang="en-US" b="0" baseline="0" dirty="0"/>
              <a:t>Which one of these events makes the most sense for us to start with?  </a:t>
            </a:r>
            <a:endParaRPr lang="en-US" baseline="0" dirty="0"/>
          </a:p>
          <a:p>
            <a:pPr eaLnBrk="1" hangingPunct="1">
              <a:lnSpc>
                <a:spcPct val="90000"/>
              </a:lnSpc>
              <a:spcBef>
                <a:spcPts val="203"/>
              </a:spcBef>
              <a:buFontTx/>
              <a:buNone/>
            </a:pPr>
            <a:endParaRPr lang="en-US" dirty="0"/>
          </a:p>
          <a:p>
            <a:pPr eaLnBrk="1" hangingPunct="1">
              <a:lnSpc>
                <a:spcPct val="90000"/>
              </a:lnSpc>
              <a:spcBef>
                <a:spcPts val="597"/>
              </a:spcBef>
            </a:pPr>
            <a:endParaRPr lang="en-US" b="1" dirty="0"/>
          </a:p>
          <a:p>
            <a:pPr eaLnBrk="1" hangingPunct="1">
              <a:lnSpc>
                <a:spcPct val="90000"/>
              </a:lnSpc>
              <a:spcBef>
                <a:spcPts val="597"/>
              </a:spcBef>
            </a:pPr>
            <a:endParaRPr lang="en-US" b="1" dirty="0"/>
          </a:p>
        </p:txBody>
      </p:sp>
    </p:spTree>
    <p:extLst>
      <p:ext uri="{BB962C8B-B14F-4D97-AF65-F5344CB8AC3E}">
        <p14:creationId xmlns:p14="http://schemas.microsoft.com/office/powerpoint/2010/main" val="2867592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Message:</a:t>
            </a:r>
          </a:p>
          <a:p>
            <a:endParaRPr lang="en-US" b="0" dirty="0"/>
          </a:p>
        </p:txBody>
      </p:sp>
    </p:spTree>
    <p:extLst>
      <p:ext uri="{BB962C8B-B14F-4D97-AF65-F5344CB8AC3E}">
        <p14:creationId xmlns:p14="http://schemas.microsoft.com/office/powerpoint/2010/main" val="4089876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a:t>Presenter notes: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Ask meeting attendees to</a:t>
            </a:r>
            <a:r>
              <a:rPr lang="en-US" baseline="0" dirty="0"/>
              <a:t> introduce themselves by providing their name, organization/role, and, i</a:t>
            </a:r>
            <a:r>
              <a:rPr lang="en-US" dirty="0"/>
              <a:t>f</a:t>
            </a:r>
            <a:r>
              <a:rPr lang="en-US" baseline="0" dirty="0"/>
              <a:t> feasible considering available time and the number of meeting attendees, the reason why they came or what they were hoping to get out of the discussion. </a:t>
            </a:r>
            <a:endParaRPr lang="en-US" dirty="0"/>
          </a:p>
        </p:txBody>
      </p:sp>
    </p:spTree>
    <p:extLst>
      <p:ext uri="{BB962C8B-B14F-4D97-AF65-F5344CB8AC3E}">
        <p14:creationId xmlns:p14="http://schemas.microsoft.com/office/powerpoint/2010/main" val="1867680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a:t>Presenter notes:</a:t>
            </a:r>
          </a:p>
          <a:p>
            <a:endParaRPr lang="en-US" b="1" dirty="0"/>
          </a:p>
          <a:p>
            <a:r>
              <a:rPr lang="en-US" b="0" dirty="0"/>
              <a:t>E</a:t>
            </a:r>
            <a:r>
              <a:rPr lang="en-US" dirty="0"/>
              <a:t>ven if you are presenting to a</a:t>
            </a:r>
            <a:r>
              <a:rPr lang="en-US" baseline="0" dirty="0"/>
              <a:t> group of people from your school, it is often helpful to start with some basic information.  This provides a frame of reference for all participants and helps you set the stage for the SRTS message.</a:t>
            </a:r>
            <a:endParaRPr lang="en-US" dirty="0"/>
          </a:p>
        </p:txBody>
      </p:sp>
    </p:spTree>
    <p:extLst>
      <p:ext uri="{BB962C8B-B14F-4D97-AF65-F5344CB8AC3E}">
        <p14:creationId xmlns:p14="http://schemas.microsoft.com/office/powerpoint/2010/main" val="25267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baseline="0" dirty="0"/>
              <a:t>Presenter notes:</a:t>
            </a:r>
          </a:p>
          <a:p>
            <a:r>
              <a:rPr lang="en-US" sz="1100" dirty="0"/>
              <a:t>You may get the</a:t>
            </a:r>
            <a:r>
              <a:rPr lang="en-US" sz="1100" baseline="0" dirty="0"/>
              <a:t> information needed to fill out these tables </a:t>
            </a:r>
            <a:r>
              <a:rPr lang="en-US" sz="1100" dirty="0"/>
              <a:t>ahead of time and include it on the slide.  Alternatively,</a:t>
            </a:r>
            <a:r>
              <a:rPr lang="en-US" sz="1100" baseline="0" dirty="0"/>
              <a:t> you can ask the audience</a:t>
            </a:r>
            <a:r>
              <a:rPr lang="en-US" sz="1100" dirty="0"/>
              <a:t> for their estimate, </a:t>
            </a:r>
            <a:r>
              <a:rPr lang="en-US" sz="1100" baseline="0" dirty="0"/>
              <a:t>or use a combination of both.</a:t>
            </a:r>
            <a:r>
              <a:rPr lang="en-US" sz="1100" dirty="0"/>
              <a:t> </a:t>
            </a:r>
          </a:p>
          <a:p>
            <a:endParaRPr lang="en-US" sz="1100" b="1" dirty="0"/>
          </a:p>
          <a:p>
            <a:r>
              <a:rPr lang="en-US" sz="1100" b="1" dirty="0"/>
              <a:t>Message:</a:t>
            </a:r>
          </a:p>
          <a:p>
            <a:r>
              <a:rPr lang="en-US" sz="1100" b="0" dirty="0"/>
              <a:t>This</a:t>
            </a:r>
            <a:r>
              <a:rPr lang="en-US" sz="1100" b="0" baseline="0" dirty="0"/>
              <a:t> slide shows how students currently get to school—the table on the left--and the percentage of students who live within 1 mile and 2 miles—the table on the right.</a:t>
            </a:r>
            <a:r>
              <a:rPr lang="en-US" sz="1100" b="0" dirty="0"/>
              <a:t> Let’s focus on the first two rows of each of these tables.</a:t>
            </a:r>
          </a:p>
          <a:p>
            <a:r>
              <a:rPr lang="en-US" sz="1100" dirty="0"/>
              <a:t>On the left we see that X percent of students currently walk. On the right we see that X percent of students currently live within 1 mile of school. Since 1 mile is a comfortable walking distance for most/many students, this gives us a sense of what this school’s potential is for increasing the number of students who regularly walk to school if we can improve walking conditions and implement appropriate education, encouragement, and enforcement measures. </a:t>
            </a:r>
          </a:p>
          <a:p>
            <a:r>
              <a:rPr lang="en-US" sz="1100" dirty="0"/>
              <a:t>On the left we see that X percent of students currently bike. On the right we see that X percent of students currently live within 2 miles. Two miles is a comfortable bicycling distance for most/many students, so this gives us a sense of the potential to increase the share of students who regularly bicycle to school, again if we can implement appropriate measures to improve things. </a:t>
            </a:r>
            <a:endParaRPr lang="en-US" sz="1100" b="0" dirty="0"/>
          </a:p>
          <a:p>
            <a:endParaRPr lang="en-US" sz="1100" dirty="0"/>
          </a:p>
        </p:txBody>
      </p:sp>
    </p:spTree>
    <p:extLst>
      <p:ext uri="{BB962C8B-B14F-4D97-AF65-F5344CB8AC3E}">
        <p14:creationId xmlns:p14="http://schemas.microsoft.com/office/powerpoint/2010/main" val="3077121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bg2"/>
                </a:solidFill>
                <a:effectLst/>
                <a:latin typeface="Times New Roman" pitchFamily="18" charset="0"/>
                <a:ea typeface="MS PGothic" pitchFamily="34" charset="-128"/>
              </a:rPr>
              <a:t>Message:</a:t>
            </a:r>
          </a:p>
          <a:p>
            <a:r>
              <a:rPr lang="en-US" sz="1200" kern="1200" dirty="0">
                <a:solidFill>
                  <a:schemeClr val="tx1"/>
                </a:solidFill>
                <a:effectLst/>
                <a:latin typeface="Times New Roman" pitchFamily="18" charset="0"/>
                <a:ea typeface="MS PGothic" pitchFamily="34" charset="-128"/>
              </a:rPr>
              <a:t>So, what</a:t>
            </a:r>
            <a:r>
              <a:rPr lang="en-US" sz="1200" kern="1200" baseline="0" dirty="0">
                <a:solidFill>
                  <a:schemeClr val="tx1"/>
                </a:solidFill>
                <a:effectLst/>
                <a:latin typeface="Times New Roman" pitchFamily="18" charset="0"/>
                <a:ea typeface="MS PGothic" pitchFamily="34" charset="-128"/>
              </a:rPr>
              <a:t> is Safe Routes to School? </a:t>
            </a:r>
          </a:p>
          <a:p>
            <a:endParaRPr lang="en-US" sz="1200" kern="1200" baseline="0" dirty="0">
              <a:solidFill>
                <a:schemeClr val="tx1"/>
              </a:solidFill>
              <a:effectLst/>
              <a:latin typeface="Times New Roman" pitchFamily="18" charset="0"/>
              <a:ea typeface="MS PGothic" pitchFamily="34" charset="-128"/>
            </a:endParaRPr>
          </a:p>
          <a:p>
            <a:r>
              <a:rPr lang="en-US" sz="1200" kern="1200" baseline="0" dirty="0">
                <a:solidFill>
                  <a:schemeClr val="tx1"/>
                </a:solidFill>
                <a:effectLst/>
                <a:latin typeface="Times New Roman" pitchFamily="18" charset="0"/>
                <a:ea typeface="MS PGothic" pitchFamily="34" charset="-128"/>
              </a:rPr>
              <a:t>Some of you may already know the answer to this question, but for those who are less familiar, we wanted to give you a brief overview of the program.</a:t>
            </a:r>
          </a:p>
          <a:p>
            <a:endParaRPr lang="en-US" sz="1200" kern="1200" baseline="0" dirty="0">
              <a:solidFill>
                <a:schemeClr val="tx1"/>
              </a:solidFill>
              <a:effectLst/>
              <a:latin typeface="Times New Roman" pitchFamily="18" charset="0"/>
              <a:ea typeface="MS PGothic"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Times New Roman" pitchFamily="18" charset="0"/>
                <a:ea typeface="MS PGothic" pitchFamily="34" charset="-128"/>
                <a:cs typeface="ＭＳ Ｐゴシック" charset="0"/>
              </a:rPr>
              <a:t>Image</a:t>
            </a:r>
            <a:r>
              <a:rPr lang="en-US" sz="1200" kern="1200" baseline="0" dirty="0">
                <a:solidFill>
                  <a:schemeClr val="tx1"/>
                </a:solidFill>
                <a:effectLst/>
                <a:latin typeface="Times New Roman" pitchFamily="18" charset="0"/>
                <a:ea typeface="MS PGothic" pitchFamily="34" charset="-128"/>
                <a:cs typeface="ＭＳ Ｐゴシック" charset="0"/>
              </a:rPr>
              <a:t>: Walk To School Day (October 2012) </a:t>
            </a:r>
            <a:r>
              <a:rPr lang="en-US" sz="1200" kern="1200" dirty="0">
                <a:solidFill>
                  <a:schemeClr val="tx1"/>
                </a:solidFill>
                <a:effectLst/>
                <a:latin typeface="Times New Roman" pitchFamily="18" charset="0"/>
                <a:ea typeface="MS PGothic" pitchFamily="34" charset="-128"/>
                <a:cs typeface="ＭＳ Ｐゴシック" charset="0"/>
              </a:rPr>
              <a:t>at Oakridge Elementary in Arlington,</a:t>
            </a:r>
            <a:r>
              <a:rPr lang="en-US" sz="1200" kern="1200" baseline="0" dirty="0">
                <a:solidFill>
                  <a:schemeClr val="tx1"/>
                </a:solidFill>
                <a:effectLst/>
                <a:latin typeface="Times New Roman" pitchFamily="18" charset="0"/>
                <a:ea typeface="MS PGothic" pitchFamily="34" charset="-128"/>
                <a:cs typeface="ＭＳ Ｐゴシック" charset="0"/>
              </a:rPr>
              <a:t> Virginia</a:t>
            </a:r>
            <a:endParaRPr lang="en-US" sz="1200" kern="1200" dirty="0">
              <a:solidFill>
                <a:schemeClr val="tx1"/>
              </a:solidFill>
              <a:effectLst/>
              <a:latin typeface="Times New Roman" pitchFamily="18" charset="0"/>
              <a:ea typeface="MS PGothic" pitchFamily="34" charset="-128"/>
              <a:cs typeface="ＭＳ Ｐゴシック" charset="0"/>
            </a:endParaRPr>
          </a:p>
          <a:p>
            <a:endParaRPr lang="en-US" dirty="0"/>
          </a:p>
        </p:txBody>
      </p:sp>
    </p:spTree>
    <p:extLst>
      <p:ext uri="{BB962C8B-B14F-4D97-AF65-F5344CB8AC3E}">
        <p14:creationId xmlns:p14="http://schemas.microsoft.com/office/powerpoint/2010/main" val="1867680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699824" y="4417635"/>
            <a:ext cx="5610754" cy="4182458"/>
          </a:xfrm>
          <a:ln/>
        </p:spPr>
        <p:txBody>
          <a:bodyPr/>
          <a:lstStyle/>
          <a:p>
            <a:pPr eaLnBrk="1" hangingPunct="1">
              <a:spcBef>
                <a:spcPts val="200"/>
              </a:spcBef>
              <a:defRPr/>
            </a:pPr>
            <a:r>
              <a:rPr lang="en-US" altLang="en-US" b="1" dirty="0">
                <a:ea typeface="+mn-ea"/>
                <a:cs typeface="+mn-cs"/>
              </a:rPr>
              <a:t>Message:</a:t>
            </a:r>
            <a:r>
              <a:rPr lang="en-US" altLang="en-US" dirty="0">
                <a:ea typeface="+mn-ea"/>
                <a:cs typeface="+mn-cs"/>
              </a:rPr>
              <a:t> </a:t>
            </a:r>
          </a:p>
          <a:p>
            <a:endParaRPr lang="en-US" sz="1200" kern="1200" dirty="0">
              <a:solidFill>
                <a:schemeClr val="tx1"/>
              </a:solidFill>
              <a:effectLst/>
              <a:latin typeface="Times New Roman" pitchFamily="18" charset="0"/>
              <a:ea typeface="MS PGothic" pitchFamily="34" charset="-128"/>
              <a:cs typeface="ＭＳ Ｐゴシック" charset="0"/>
            </a:endParaRPr>
          </a:p>
          <a:p>
            <a:pPr eaLnBrk="1" hangingPunct="1">
              <a:spcBef>
                <a:spcPts val="200"/>
              </a:spcBef>
              <a:defRPr/>
            </a:pPr>
            <a:r>
              <a:rPr lang="en-US" altLang="en-US" dirty="0">
                <a:ea typeface="+mn-ea"/>
                <a:cs typeface="+mn-cs"/>
              </a:rPr>
              <a:t>Safe Routes to School is a grassroots effort to:</a:t>
            </a:r>
          </a:p>
          <a:p>
            <a:pPr marL="171450" indent="-171450" eaLnBrk="1" hangingPunct="1">
              <a:spcBef>
                <a:spcPts val="200"/>
              </a:spcBef>
              <a:buFont typeface="Arial" panose="020B0604020202020204" pitchFamily="34" charset="0"/>
              <a:buChar char="•"/>
              <a:defRPr/>
            </a:pPr>
            <a:r>
              <a:rPr lang="en-US" altLang="en-US" dirty="0">
                <a:ea typeface="+mn-ea"/>
                <a:cs typeface="+mn-cs"/>
              </a:rPr>
              <a:t>Improve safety along walking and bicycling routes; and</a:t>
            </a:r>
          </a:p>
          <a:p>
            <a:pPr marL="171450" indent="-171450" eaLnBrk="1" hangingPunct="1">
              <a:spcBef>
                <a:spcPts val="200"/>
              </a:spcBef>
              <a:buFont typeface="Arial" panose="020B0604020202020204" pitchFamily="34" charset="0"/>
              <a:buChar char="•"/>
              <a:defRPr/>
            </a:pPr>
            <a:r>
              <a:rPr lang="en-US" altLang="en-US" dirty="0">
                <a:ea typeface="+mn-ea"/>
                <a:cs typeface="+mn-cs"/>
              </a:rPr>
              <a:t>Encourage more children and their parents to walk and bicycle to school. </a:t>
            </a:r>
          </a:p>
          <a:p>
            <a:pPr eaLnBrk="1" hangingPunct="1">
              <a:spcBef>
                <a:spcPts val="200"/>
              </a:spcBef>
              <a:defRPr/>
            </a:pPr>
            <a:endParaRPr lang="en-US" altLang="en-US" dirty="0">
              <a:ea typeface="+mn-ea"/>
              <a:cs typeface="+mn-cs"/>
            </a:endParaRPr>
          </a:p>
          <a:p>
            <a:pPr eaLnBrk="1" hangingPunct="1">
              <a:spcBef>
                <a:spcPts val="200"/>
              </a:spcBef>
              <a:defRPr/>
            </a:pPr>
            <a:r>
              <a:rPr lang="en-US" altLang="en-US" dirty="0">
                <a:ea typeface="+mn-ea"/>
                <a:cs typeface="+mn-cs"/>
              </a:rPr>
              <a:t>By grassroots I mean that SRTS is typically something that is initiated and carried forward at the grassroots level by members of the school community. That’s why we’re here.</a:t>
            </a:r>
          </a:p>
          <a:p>
            <a:pPr eaLnBrk="1" hangingPunct="1">
              <a:spcBef>
                <a:spcPts val="200"/>
              </a:spcBef>
              <a:defRPr/>
            </a:pPr>
            <a:endParaRPr lang="en-US" altLang="en-US" dirty="0">
              <a:ea typeface="+mn-ea"/>
              <a:cs typeface="+mn-cs"/>
            </a:endParaRPr>
          </a:p>
          <a:p>
            <a:pPr eaLnBrk="1" hangingPunct="1">
              <a:spcBef>
                <a:spcPts val="200"/>
              </a:spcBef>
              <a:defRPr/>
            </a:pPr>
            <a:r>
              <a:rPr lang="en-US" altLang="en-US" dirty="0">
                <a:ea typeface="+mn-ea"/>
                <a:cs typeface="+mn-cs"/>
              </a:rPr>
              <a:t>There</a:t>
            </a:r>
            <a:r>
              <a:rPr lang="en-US" altLang="en-US" baseline="0" dirty="0">
                <a:ea typeface="+mn-ea"/>
                <a:cs typeface="+mn-cs"/>
              </a:rPr>
              <a:t> is also a state-level SRTS program in Virginia. The program receives funding from the federal government, which establishes parameters for how the funding can be used, including that the funds are limited to schools that include grades K-8.</a:t>
            </a:r>
            <a:endParaRPr lang="en-US" b="1" dirty="0">
              <a:ea typeface="+mn-ea"/>
              <a:cs typeface="+mn-cs"/>
            </a:endParaRPr>
          </a:p>
          <a:p>
            <a:pPr eaLnBrk="1" hangingPunct="1">
              <a:defRPr/>
            </a:pPr>
            <a:endParaRPr lang="en-US" dirty="0">
              <a:ea typeface="+mn-ea"/>
              <a:cs typeface="+mn-cs"/>
            </a:endParaRPr>
          </a:p>
          <a:p>
            <a:pPr eaLnBrk="1" hangingPunct="1">
              <a:defRPr/>
            </a:pPr>
            <a:endParaRPr lang="en-US" dirty="0">
              <a:ea typeface="+mn-ea"/>
              <a:cs typeface="+mn-cs"/>
            </a:endParaRPr>
          </a:p>
        </p:txBody>
      </p:sp>
    </p:spTree>
    <p:extLst>
      <p:ext uri="{BB962C8B-B14F-4D97-AF65-F5344CB8AC3E}">
        <p14:creationId xmlns:p14="http://schemas.microsoft.com/office/powerpoint/2010/main" val="204385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p:spPr>
        <p:txBody>
          <a:bodyPr/>
          <a:lstStyle/>
          <a:p>
            <a:pPr lvl="0"/>
            <a:r>
              <a:rPr lang="en-US" sz="1200" b="1" kern="1200" dirty="0">
                <a:solidFill>
                  <a:schemeClr val="tx1"/>
                </a:solidFill>
                <a:effectLst/>
                <a:latin typeface="Times New Roman" pitchFamily="18" charset="0"/>
                <a:ea typeface="MS PGothic" pitchFamily="34" charset="-128"/>
                <a:cs typeface="ＭＳ Ｐゴシック" charset="0"/>
              </a:rPr>
              <a:t>Message:</a:t>
            </a:r>
          </a:p>
          <a:p>
            <a:pPr eaLnBrk="1" hangingPunct="1">
              <a:spcBef>
                <a:spcPts val="200"/>
              </a:spcBef>
              <a:defRPr/>
            </a:pPr>
            <a:r>
              <a:rPr lang="en-US" altLang="en-US" baseline="0" dirty="0"/>
              <a:t>Core benefits of SRTS programs include:</a:t>
            </a:r>
          </a:p>
          <a:p>
            <a:pPr eaLnBrk="1" hangingPunct="1">
              <a:spcBef>
                <a:spcPts val="200"/>
              </a:spcBef>
              <a:defRPr/>
            </a:pPr>
            <a:endParaRPr lang="en-US" altLang="en-US" baseline="0" dirty="0"/>
          </a:p>
          <a:p>
            <a:pPr marL="171450" indent="-171450" eaLnBrk="1" hangingPunct="1">
              <a:spcBef>
                <a:spcPts val="200"/>
              </a:spcBef>
              <a:buFont typeface="Arial" panose="020B0604020202020204" pitchFamily="34" charset="0"/>
              <a:buChar char="•"/>
              <a:defRPr/>
            </a:pPr>
            <a:r>
              <a:rPr lang="en-US" altLang="en-US" baseline="0" dirty="0"/>
              <a:t>Improving safety for pedestrians and bicyclists.</a:t>
            </a:r>
          </a:p>
          <a:p>
            <a:pPr marL="171450" indent="-171450" eaLnBrk="1" hangingPunct="1">
              <a:spcBef>
                <a:spcPts val="200"/>
              </a:spcBef>
              <a:buFont typeface="Arial" panose="020B0604020202020204" pitchFamily="34" charset="0"/>
              <a:buChar char="•"/>
              <a:defRPr/>
            </a:pPr>
            <a:r>
              <a:rPr lang="en-US" altLang="en-US" dirty="0"/>
              <a:t>Improving children’s health by giving children the </a:t>
            </a:r>
            <a:r>
              <a:rPr lang="en-US" dirty="0"/>
              <a:t>opportunity to get the physical activity they need</a:t>
            </a:r>
          </a:p>
          <a:p>
            <a:pPr marL="171450" indent="-171450" eaLnBrk="1" hangingPunct="1">
              <a:spcBef>
                <a:spcPts val="200"/>
              </a:spcBef>
              <a:buFont typeface="Arial" panose="020B0604020202020204" pitchFamily="34" charset="0"/>
              <a:buChar char="•"/>
              <a:defRPr/>
            </a:pPr>
            <a:r>
              <a:rPr lang="en-US" altLang="en-US" dirty="0"/>
              <a:t>Reducing traffic congestion and vehicle emissions around schools (which may impact air quality).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a:t>Image: </a:t>
            </a:r>
            <a:r>
              <a:rPr lang="en-US" baseline="0" dirty="0"/>
              <a:t>Walk To School Event on October 3, 2012 in Albert Harris Elementary School (Martinsville, VA)</a:t>
            </a:r>
          </a:p>
          <a:p>
            <a:endParaRPr lang="en-US" dirty="0"/>
          </a:p>
        </p:txBody>
      </p:sp>
    </p:spTree>
    <p:extLst>
      <p:ext uri="{BB962C8B-B14F-4D97-AF65-F5344CB8AC3E}">
        <p14:creationId xmlns:p14="http://schemas.microsoft.com/office/powerpoint/2010/main" val="15431383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6" descr="VDOT_logo.png"/>
          <p:cNvPicPr>
            <a:picLocks noChangeAspect="1"/>
          </p:cNvPicPr>
          <p:nvPr userDrawn="1"/>
        </p:nvPicPr>
        <p:blipFill>
          <a:blip r:embed="rId2" cstate="print"/>
          <a:srcRect/>
          <a:stretch>
            <a:fillRect/>
          </a:stretch>
        </p:blipFill>
        <p:spPr bwMode="auto">
          <a:xfrm>
            <a:off x="2862263" y="1479550"/>
            <a:ext cx="5942012" cy="1663700"/>
          </a:xfrm>
          <a:prstGeom prst="rect">
            <a:avLst/>
          </a:prstGeom>
          <a:noFill/>
          <a:ln w="9525">
            <a:noFill/>
            <a:miter lim="800000"/>
            <a:headEnd/>
            <a:tailEnd/>
          </a:ln>
        </p:spPr>
      </p:pic>
      <p:pic>
        <p:nvPicPr>
          <p:cNvPr id="6" name="Picture 7" descr="VA-SRTS_logo_2color_lg.png"/>
          <p:cNvPicPr>
            <a:picLocks noChangeAspect="1"/>
          </p:cNvPicPr>
          <p:nvPr userDrawn="1"/>
        </p:nvPicPr>
        <p:blipFill>
          <a:blip r:embed="rId3" cstate="print"/>
          <a:srcRect/>
          <a:stretch>
            <a:fillRect/>
          </a:stretch>
        </p:blipFill>
        <p:spPr bwMode="auto">
          <a:xfrm>
            <a:off x="1236663" y="1416050"/>
            <a:ext cx="1520825" cy="1600200"/>
          </a:xfrm>
          <a:prstGeom prst="rect">
            <a:avLst/>
          </a:prstGeom>
          <a:noFill/>
          <a:ln w="9525">
            <a:noFill/>
            <a:miter lim="800000"/>
            <a:headEnd/>
            <a:tailEnd/>
          </a:ln>
        </p:spPr>
      </p:pic>
      <p:sp>
        <p:nvSpPr>
          <p:cNvPr id="397315" name="Rectangle 3"/>
          <p:cNvSpPr>
            <a:spLocks noGrp="1" noChangeArrowheads="1"/>
          </p:cNvSpPr>
          <p:nvPr>
            <p:ph type="ctrTitle"/>
          </p:nvPr>
        </p:nvSpPr>
        <p:spPr>
          <a:xfrm>
            <a:off x="1371600" y="3251200"/>
            <a:ext cx="5334000" cy="1295400"/>
          </a:xfrm>
        </p:spPr>
        <p:txBody>
          <a:bodyPr/>
          <a:lstStyle>
            <a:lvl1pPr>
              <a:defRPr sz="2400"/>
            </a:lvl1pPr>
          </a:lstStyle>
          <a:p>
            <a:r>
              <a:rPr lang="en-US" dirty="0"/>
              <a:t>Click to edit Master title style</a:t>
            </a:r>
          </a:p>
        </p:txBody>
      </p:sp>
      <p:sp>
        <p:nvSpPr>
          <p:cNvPr id="397316" name="Rectangle 4"/>
          <p:cNvSpPr>
            <a:spLocks noGrp="1" noChangeArrowheads="1"/>
          </p:cNvSpPr>
          <p:nvPr>
            <p:ph type="subTitle" idx="1"/>
          </p:nvPr>
        </p:nvSpPr>
        <p:spPr>
          <a:xfrm>
            <a:off x="1371600" y="4699000"/>
            <a:ext cx="3505200" cy="1143000"/>
          </a:xfrm>
        </p:spPr>
        <p:txBody>
          <a:bodyPr/>
          <a:lstStyle>
            <a:lvl1pPr marL="0" indent="0">
              <a:defRPr sz="1400" b="0"/>
            </a:lvl1pPr>
          </a:lstStyle>
          <a:p>
            <a:r>
              <a:rPr lang="en-US" dirty="0"/>
              <a:t>Month 15, 2007</a:t>
            </a:r>
          </a:p>
          <a:p>
            <a:r>
              <a:rPr lang="en-US" dirty="0"/>
              <a:t>Name Surname</a:t>
            </a:r>
          </a:p>
          <a:p>
            <a:r>
              <a:rPr lang="en-US" dirty="0"/>
              <a:t>Job Title, Division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fld id="{A5996C64-2BE4-4721-BAFD-FEED808B734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6400" y="685800"/>
            <a:ext cx="1943100" cy="4953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304800" y="685800"/>
            <a:ext cx="6337300" cy="49530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sldNum" sz="quarter" idx="10"/>
          </p:nvPr>
        </p:nvSpPr>
        <p:spPr>
          <a:ln/>
        </p:spPr>
        <p:txBody>
          <a:bodyPr/>
          <a:lstStyle>
            <a:lvl1pPr>
              <a:defRPr/>
            </a:lvl1pPr>
          </a:lstStyle>
          <a:p>
            <a:fld id="{14C8FD16-C1BA-4CEB-8963-6248F9ACBDD9}"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34400" cy="914400"/>
          </a:xfrm>
        </p:spPr>
        <p:txBody>
          <a:bodyPr/>
          <a:lstStyle/>
          <a:p>
            <a:r>
              <a:rPr lang="en-US"/>
              <a:t>Click to edit Master title style</a:t>
            </a:r>
          </a:p>
        </p:txBody>
      </p:sp>
      <p:sp>
        <p:nvSpPr>
          <p:cNvPr id="3" name="Text Placeholder 2"/>
          <p:cNvSpPr>
            <a:spLocks noGrp="1"/>
          </p:cNvSpPr>
          <p:nvPr>
            <p:ph type="body" sz="half" idx="1"/>
          </p:nvPr>
        </p:nvSpPr>
        <p:spPr>
          <a:xfrm>
            <a:off x="457200" y="1295400"/>
            <a:ext cx="4038600"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038600"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6844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32" descr="srts_ppt_v4_title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146" name="Rectangle 1026"/>
          <p:cNvSpPr>
            <a:spLocks noGrp="1" noChangeArrowheads="1"/>
          </p:cNvSpPr>
          <p:nvPr>
            <p:ph type="ctrTitle"/>
          </p:nvPr>
        </p:nvSpPr>
        <p:spPr>
          <a:xfrm>
            <a:off x="685800" y="1730375"/>
            <a:ext cx="7772400" cy="1470025"/>
          </a:xfrm>
        </p:spPr>
        <p:txBody>
          <a:bodyPr/>
          <a:lstStyle>
            <a:lvl1pPr>
              <a:defRPr sz="5400" b="1">
                <a:solidFill>
                  <a:schemeClr val="bg1"/>
                </a:solidFill>
              </a:defRPr>
            </a:lvl1pPr>
          </a:lstStyle>
          <a:p>
            <a:r>
              <a:rPr lang="en-US"/>
              <a:t>Click to edit Master title style</a:t>
            </a:r>
          </a:p>
        </p:txBody>
      </p:sp>
      <p:sp>
        <p:nvSpPr>
          <p:cNvPr id="6147" name="Rectangle 1027"/>
          <p:cNvSpPr>
            <a:spLocks noGrp="1" noChangeArrowheads="1"/>
          </p:cNvSpPr>
          <p:nvPr>
            <p:ph type="subTitle" idx="1"/>
          </p:nvPr>
        </p:nvSpPr>
        <p:spPr>
          <a:xfrm>
            <a:off x="3733800" y="4648200"/>
            <a:ext cx="5181600" cy="1371600"/>
          </a:xfrm>
        </p:spPr>
        <p:txBody>
          <a:bodyPr/>
          <a:lstStyle>
            <a:lvl1pPr marL="0" indent="0" algn="r">
              <a:buFontTx/>
              <a:buNone/>
              <a:defRPr sz="2000">
                <a:solidFill>
                  <a:srgbClr val="3D5AA1"/>
                </a:solidFill>
              </a:defRPr>
            </a:lvl1pPr>
          </a:lstStyle>
          <a:p>
            <a:r>
              <a:rPr lang="en-US"/>
              <a:t>Click to edit Master subtitle style</a:t>
            </a:r>
          </a:p>
        </p:txBody>
      </p:sp>
      <p:sp>
        <p:nvSpPr>
          <p:cNvPr id="5" name="Rectangle 1028"/>
          <p:cNvSpPr>
            <a:spLocks noGrp="1" noChangeArrowheads="1"/>
          </p:cNvSpPr>
          <p:nvPr>
            <p:ph type="dt" sz="half" idx="10"/>
          </p:nvPr>
        </p:nvSpPr>
        <p:spPr/>
        <p:txBody>
          <a:bodyPr/>
          <a:lstStyle>
            <a:lvl1pPr eaLnBrk="0" hangingPunct="0">
              <a:defRPr>
                <a:ea typeface="MS PGothic" pitchFamily="34" charset="-128"/>
              </a:defRPr>
            </a:lvl1pPr>
          </a:lstStyle>
          <a:p>
            <a:pPr>
              <a:defRPr/>
            </a:pPr>
            <a:endParaRPr lang="en-US" dirty="0"/>
          </a:p>
        </p:txBody>
      </p:sp>
      <p:sp>
        <p:nvSpPr>
          <p:cNvPr id="6" name="Rectangle 1029"/>
          <p:cNvSpPr>
            <a:spLocks noGrp="1" noChangeArrowheads="1"/>
          </p:cNvSpPr>
          <p:nvPr>
            <p:ph type="ftr" sz="quarter" idx="11"/>
          </p:nvPr>
        </p:nvSpPr>
        <p:spPr/>
        <p:txBody>
          <a:bodyPr/>
          <a:lstStyle>
            <a:lvl1pPr eaLnBrk="0" hangingPunct="0">
              <a:defRPr>
                <a:ea typeface="MS PGothic" pitchFamily="34" charset="-128"/>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eaLnBrk="0" hangingPunct="0">
              <a:defRPr/>
            </a:lvl1pPr>
          </a:lstStyle>
          <a:p>
            <a:fld id="{C4C0EE07-ADDF-46F5-A166-CE35E54C12B1}"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S PGothic" pitchFamily="34"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a:ea typeface="MS PGothic" pitchFamily="34"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vl1pPr>
          </a:lstStyle>
          <a:p>
            <a:fld id="{1DD4AA71-4553-4692-B3A8-6A8CC59E0D82}"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ea typeface="MS PGothic" pitchFamily="34"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a:ea typeface="MS PGothic" pitchFamily="34"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vl1pPr>
          </a:lstStyle>
          <a:p>
            <a:fld id="{F8D66C39-C95B-454F-A6BA-3C81D1851CE7}"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ea typeface="MS PGothic" pitchFamily="34" charset="-128"/>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0" hangingPunct="0">
              <a:defRPr>
                <a:ea typeface="MS PGothic" pitchFamily="34" charset="-128"/>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0" hangingPunct="0">
              <a:defRPr/>
            </a:lvl1pPr>
          </a:lstStyle>
          <a:p>
            <a:fld id="{9F0F4BD9-FF9C-49BB-909F-11F5EB932DA7}" type="slidenum">
              <a:rPr lang="en-US"/>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ea typeface="MS PGothic" pitchFamily="34" charset="-128"/>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0" hangingPunct="0">
              <a:defRPr>
                <a:ea typeface="MS PGothic" pitchFamily="34" charset="-128"/>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0" hangingPunct="0">
              <a:defRPr/>
            </a:lvl1pPr>
          </a:lstStyle>
          <a:p>
            <a:fld id="{BE955B9A-02DC-447F-A04B-5739892088B7}" type="slidenum">
              <a:rPr lang="en-US"/>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ea typeface="MS PGothic" pitchFamily="34" charset="-128"/>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0" hangingPunct="0">
              <a:defRPr>
                <a:ea typeface="MS PGothic" pitchFamily="34" charset="-128"/>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0" hangingPunct="0">
              <a:defRPr/>
            </a:lvl1pPr>
          </a:lstStyle>
          <a:p>
            <a:fld id="{3A70779F-4FAE-483E-9A7D-37BFC1E2C0DF}" type="slidenum">
              <a:rPr lang="en-US"/>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S PGothic" pitchFamily="34" charset="-128"/>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0" hangingPunct="0">
              <a:defRPr>
                <a:ea typeface="MS PGothic" pitchFamily="34" charset="-128"/>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0" hangingPunct="0">
              <a:defRPr/>
            </a:lvl1pPr>
          </a:lstStyle>
          <a:p>
            <a:fld id="{5B087299-76C5-4111-8252-4638E631EB9F}"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400"/>
            </a:lvl1pPr>
          </a:lstStyle>
          <a:p>
            <a:r>
              <a:rPr lang="en-US" dirty="0"/>
              <a:t>Click to edit Master title style</a:t>
            </a:r>
          </a:p>
        </p:txBody>
      </p:sp>
      <p:sp>
        <p:nvSpPr>
          <p:cNvPr id="3" name="Content Placeholder 2"/>
          <p:cNvSpPr>
            <a:spLocks noGrp="1"/>
          </p:cNvSpPr>
          <p:nvPr>
            <p:ph idx="1"/>
          </p:nvPr>
        </p:nvSpPr>
        <p:spPr>
          <a:xfrm>
            <a:off x="304800" y="1600200"/>
            <a:ext cx="8432800" cy="3556000"/>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sldNum" sz="quarter" idx="10"/>
          </p:nvPr>
        </p:nvSpPr>
        <p:spPr>
          <a:ln/>
        </p:spPr>
        <p:txBody>
          <a:bodyPr/>
          <a:lstStyle>
            <a:lvl1pPr>
              <a:defRPr/>
            </a:lvl1pPr>
          </a:lstStyle>
          <a:p>
            <a:fld id="{AE3C9AA4-36AB-4318-A9DA-BC4B1F821F21}"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itchFamily="34" charset="-128"/>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0" hangingPunct="0">
              <a:defRPr>
                <a:ea typeface="MS PGothic" pitchFamily="34" charset="-128"/>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0" hangingPunct="0">
              <a:defRPr/>
            </a:lvl1pPr>
          </a:lstStyle>
          <a:p>
            <a:fld id="{F01EBC04-E202-48B7-8D1D-FCF358874B00}" type="slidenum">
              <a:rPr lang="en-US"/>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itchFamily="34" charset="-128"/>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0" hangingPunct="0">
              <a:defRPr>
                <a:ea typeface="MS PGothic" pitchFamily="34" charset="-128"/>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0" hangingPunct="0">
              <a:defRPr/>
            </a:lvl1pPr>
          </a:lstStyle>
          <a:p>
            <a:fld id="{5204E1C0-3DC9-482A-970F-8747D16D394E}" type="slidenum">
              <a:rPr lang="en-US"/>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S PGothic" pitchFamily="34"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a:ea typeface="MS PGothic" pitchFamily="34"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vl1pPr>
          </a:lstStyle>
          <a:p>
            <a:fld id="{599948B5-BE07-4801-B7B8-A2E7DD1F0135}" type="slidenum">
              <a:rPr lang="en-US"/>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0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S PGothic" pitchFamily="34"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a:ea typeface="MS PGothic" pitchFamily="34"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vl1pPr>
          </a:lstStyle>
          <a:p>
            <a:fld id="{A9E0B654-58BE-41F5-89B0-1662B8965FCB}" type="slidenum">
              <a:rPr lang="en-US"/>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733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ea typeface="MS PGothic" pitchFamily="34" charset="-128"/>
              </a:defRPr>
            </a:lvl1pPr>
          </a:lstStyle>
          <a:p>
            <a:pPr>
              <a:defRPr/>
            </a:pPr>
            <a:endParaRPr lang="en-US" dirty="0"/>
          </a:p>
        </p:txBody>
      </p:sp>
      <p:sp>
        <p:nvSpPr>
          <p:cNvPr id="7" name="Rectangle 5"/>
          <p:cNvSpPr>
            <a:spLocks noGrp="1" noChangeArrowheads="1"/>
          </p:cNvSpPr>
          <p:nvPr>
            <p:ph type="ftr" sz="quarter" idx="11"/>
          </p:nvPr>
        </p:nvSpPr>
        <p:spPr/>
        <p:txBody>
          <a:bodyPr/>
          <a:lstStyle>
            <a:lvl1pPr eaLnBrk="0" hangingPunct="0">
              <a:defRPr>
                <a:ea typeface="MS PGothic" pitchFamily="34" charset="-128"/>
              </a:defRPr>
            </a:lvl1pPr>
          </a:lstStyle>
          <a:p>
            <a:pPr>
              <a:defRPr/>
            </a:pPr>
            <a:endParaRPr lang="en-US" dirty="0"/>
          </a:p>
        </p:txBody>
      </p:sp>
      <p:sp>
        <p:nvSpPr>
          <p:cNvPr id="8" name="Rectangle 6"/>
          <p:cNvSpPr>
            <a:spLocks noGrp="1" noChangeArrowheads="1"/>
          </p:cNvSpPr>
          <p:nvPr>
            <p:ph type="sldNum" sz="quarter" idx="12"/>
          </p:nvPr>
        </p:nvSpPr>
        <p:spPr/>
        <p:txBody>
          <a:bodyPr/>
          <a:lstStyle>
            <a:lvl1pPr eaLnBrk="0" hangingPunct="0">
              <a:defRPr/>
            </a:lvl1pPr>
          </a:lstStyle>
          <a:p>
            <a:fld id="{F24B2722-E4F9-4FCD-A16A-73C31E5728E4}" type="slidenum">
              <a:rPr lang="en-US"/>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114800"/>
          </a:xfrm>
        </p:spPr>
        <p:txBody>
          <a:bodyPr/>
          <a:lstStyle/>
          <a:p>
            <a:pPr lvl="0"/>
            <a:endParaRPr lang="en-US" noProof="0" dirty="0"/>
          </a:p>
        </p:txBody>
      </p:sp>
      <p:sp>
        <p:nvSpPr>
          <p:cNvPr id="5" name="Rectangle 4"/>
          <p:cNvSpPr>
            <a:spLocks noGrp="1" noChangeArrowheads="1"/>
          </p:cNvSpPr>
          <p:nvPr>
            <p:ph type="dt" sz="half" idx="10"/>
          </p:nvPr>
        </p:nvSpPr>
        <p:spPr/>
        <p:txBody>
          <a:bodyPr/>
          <a:lstStyle>
            <a:lvl1pPr eaLnBrk="0" hangingPunct="0">
              <a:defRPr>
                <a:ea typeface="MS PGothic" pitchFamily="34" charset="-128"/>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0" hangingPunct="0">
              <a:defRPr>
                <a:ea typeface="MS PGothic" pitchFamily="34" charset="-128"/>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0" hangingPunct="0">
              <a:defRPr/>
            </a:lvl1pPr>
          </a:lstStyle>
          <a:p>
            <a:fld id="{690181EF-C0F8-434C-BAA9-08303A0F286D}" type="slidenum">
              <a:rPr lang="en-US"/>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ea typeface="MS PGothic" pitchFamily="34" charset="-128"/>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0" hangingPunct="0">
              <a:defRPr>
                <a:ea typeface="MS PGothic" pitchFamily="34" charset="-128"/>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0" hangingPunct="0">
              <a:defRPr/>
            </a:lvl1pPr>
          </a:lstStyle>
          <a:p>
            <a:fld id="{6507D14D-76E9-45CF-A661-8861C67898FB}" type="slidenum">
              <a:rPr lang="en-US"/>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114800"/>
          </a:xfrm>
        </p:spPr>
        <p:txBody>
          <a:bodyPr/>
          <a:lstStyle/>
          <a:p>
            <a:pPr lvl="0"/>
            <a:endParaRPr lang="en-US" noProof="0" dirty="0"/>
          </a:p>
        </p:txBody>
      </p:sp>
      <p:sp>
        <p:nvSpPr>
          <p:cNvPr id="4" name="Date Placeholder 3"/>
          <p:cNvSpPr>
            <a:spLocks noGrp="1"/>
          </p:cNvSpPr>
          <p:nvPr>
            <p:ph type="dt" sz="half" idx="10"/>
          </p:nvPr>
        </p:nvSpPr>
        <p:spPr/>
        <p:txBody>
          <a:bodyPr/>
          <a:lstStyle>
            <a:lvl1pPr eaLnBrk="0" hangingPunct="0">
              <a:defRPr smtClean="0">
                <a:latin typeface="Arial" pitchFamily="34" charset="0"/>
                <a:ea typeface="MS PGothic" pitchFamily="34" charset="-128"/>
              </a:defRPr>
            </a:lvl1pPr>
          </a:lstStyle>
          <a:p>
            <a:endParaRPr lang="en-US" dirty="0"/>
          </a:p>
        </p:txBody>
      </p:sp>
      <p:sp>
        <p:nvSpPr>
          <p:cNvPr id="5" name="Footer Placeholder 4"/>
          <p:cNvSpPr>
            <a:spLocks noGrp="1"/>
          </p:cNvSpPr>
          <p:nvPr>
            <p:ph type="ftr" sz="quarter" idx="11"/>
          </p:nvPr>
        </p:nvSpPr>
        <p:spPr/>
        <p:txBody>
          <a:bodyPr/>
          <a:lstStyle>
            <a:lvl1pPr eaLnBrk="0" hangingPunct="0">
              <a:defRPr>
                <a:ea typeface="MS PGothic" pitchFamily="34" charset="-128"/>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a:lvl1pPr>
          </a:lstStyle>
          <a:p>
            <a:fld id="{FF160A8F-09AE-431A-B2F3-AA97B355A62E}" type="slidenum">
              <a:rPr lang="en-US"/>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6" descr="VDOT_logo.png"/>
          <p:cNvPicPr>
            <a:picLocks noChangeAspect="1"/>
          </p:cNvPicPr>
          <p:nvPr userDrawn="1"/>
        </p:nvPicPr>
        <p:blipFill>
          <a:blip r:embed="rId2" cstate="print"/>
          <a:srcRect/>
          <a:stretch>
            <a:fillRect/>
          </a:stretch>
        </p:blipFill>
        <p:spPr bwMode="auto">
          <a:xfrm>
            <a:off x="2862263" y="1479550"/>
            <a:ext cx="5942012" cy="1663700"/>
          </a:xfrm>
          <a:prstGeom prst="rect">
            <a:avLst/>
          </a:prstGeom>
          <a:noFill/>
          <a:ln w="9525">
            <a:noFill/>
            <a:miter lim="800000"/>
            <a:headEnd/>
            <a:tailEnd/>
          </a:ln>
        </p:spPr>
      </p:pic>
      <p:pic>
        <p:nvPicPr>
          <p:cNvPr id="6" name="Picture 7" descr="VA-SRTS_logo_2color_lg.png"/>
          <p:cNvPicPr>
            <a:picLocks noChangeAspect="1"/>
          </p:cNvPicPr>
          <p:nvPr userDrawn="1"/>
        </p:nvPicPr>
        <p:blipFill>
          <a:blip r:embed="rId3" cstate="print"/>
          <a:srcRect/>
          <a:stretch>
            <a:fillRect/>
          </a:stretch>
        </p:blipFill>
        <p:spPr bwMode="auto">
          <a:xfrm>
            <a:off x="1236663" y="1416050"/>
            <a:ext cx="1520825" cy="1600200"/>
          </a:xfrm>
          <a:prstGeom prst="rect">
            <a:avLst/>
          </a:prstGeom>
          <a:noFill/>
          <a:ln w="9525">
            <a:noFill/>
            <a:miter lim="800000"/>
            <a:headEnd/>
            <a:tailEnd/>
          </a:ln>
        </p:spPr>
      </p:pic>
      <p:sp>
        <p:nvSpPr>
          <p:cNvPr id="397315" name="Rectangle 3"/>
          <p:cNvSpPr>
            <a:spLocks noGrp="1" noChangeArrowheads="1"/>
          </p:cNvSpPr>
          <p:nvPr>
            <p:ph type="ctrTitle"/>
          </p:nvPr>
        </p:nvSpPr>
        <p:spPr>
          <a:xfrm>
            <a:off x="1371600" y="3251200"/>
            <a:ext cx="5334000" cy="1295400"/>
          </a:xfrm>
        </p:spPr>
        <p:txBody>
          <a:bodyPr/>
          <a:lstStyle>
            <a:lvl1pPr>
              <a:defRPr sz="2400"/>
            </a:lvl1pPr>
          </a:lstStyle>
          <a:p>
            <a:r>
              <a:rPr lang="en-US" dirty="0"/>
              <a:t>Click to edit Master title style</a:t>
            </a:r>
          </a:p>
        </p:txBody>
      </p:sp>
      <p:sp>
        <p:nvSpPr>
          <p:cNvPr id="397316" name="Rectangle 4"/>
          <p:cNvSpPr>
            <a:spLocks noGrp="1" noChangeArrowheads="1"/>
          </p:cNvSpPr>
          <p:nvPr>
            <p:ph type="subTitle" idx="1"/>
          </p:nvPr>
        </p:nvSpPr>
        <p:spPr>
          <a:xfrm>
            <a:off x="1371600" y="4699000"/>
            <a:ext cx="3505200" cy="1143000"/>
          </a:xfrm>
        </p:spPr>
        <p:txBody>
          <a:bodyPr/>
          <a:lstStyle>
            <a:lvl1pPr marL="0" indent="0">
              <a:defRPr sz="1400" b="0"/>
            </a:lvl1pPr>
          </a:lstStyle>
          <a:p>
            <a:r>
              <a:rPr lang="en-US" dirty="0"/>
              <a:t>Month 15, 2007</a:t>
            </a:r>
          </a:p>
          <a:p>
            <a:r>
              <a:rPr lang="en-US" dirty="0"/>
              <a:t>Name Surname</a:t>
            </a:r>
          </a:p>
          <a:p>
            <a:r>
              <a:rPr lang="en-US" dirty="0"/>
              <a:t>Job Title, Division</a:t>
            </a:r>
          </a:p>
        </p:txBody>
      </p:sp>
    </p:spTree>
    <p:extLst>
      <p:ext uri="{BB962C8B-B14F-4D97-AF65-F5344CB8AC3E}">
        <p14:creationId xmlns:p14="http://schemas.microsoft.com/office/powerpoint/2010/main" val="42516549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0567" y="95903"/>
            <a:ext cx="8458200" cy="723900"/>
          </a:xfrm>
        </p:spPr>
        <p:txBody>
          <a:bodyPr/>
          <a:lstStyle>
            <a:lvl1pPr>
              <a:defRPr sz="3400"/>
            </a:lvl1pPr>
          </a:lstStyle>
          <a:p>
            <a:r>
              <a:rPr lang="en-US" dirty="0"/>
              <a:t>Click to edit Master title style</a:t>
            </a:r>
          </a:p>
        </p:txBody>
      </p:sp>
      <p:sp>
        <p:nvSpPr>
          <p:cNvPr id="3" name="Content Placeholder 2"/>
          <p:cNvSpPr>
            <a:spLocks noGrp="1"/>
          </p:cNvSpPr>
          <p:nvPr>
            <p:ph idx="1"/>
          </p:nvPr>
        </p:nvSpPr>
        <p:spPr>
          <a:xfrm>
            <a:off x="304800" y="1001106"/>
            <a:ext cx="8432800" cy="4343400"/>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sldNum" sz="quarter" idx="10"/>
          </p:nvPr>
        </p:nvSpPr>
        <p:spPr>
          <a:ln/>
        </p:spPr>
        <p:txBody>
          <a:bodyPr/>
          <a:lstStyle>
            <a:lvl1pPr>
              <a:defRPr/>
            </a:lvl1pPr>
          </a:lstStyle>
          <a:p>
            <a:fld id="{AE3C9AA4-36AB-4318-A9DA-BC4B1F821F21}" type="slidenum">
              <a:rPr lang="en-US"/>
              <a:pPr/>
              <a:t>‹#›</a:t>
            </a:fld>
            <a:endParaRPr lang="en-US" dirty="0"/>
          </a:p>
        </p:txBody>
      </p:sp>
    </p:spTree>
    <p:extLst>
      <p:ext uri="{BB962C8B-B14F-4D97-AF65-F5344CB8AC3E}">
        <p14:creationId xmlns:p14="http://schemas.microsoft.com/office/powerpoint/2010/main" val="891305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2164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7162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fld id="{A02BA6A0-0163-4405-9297-92327F78FC06}" type="slidenum">
              <a:rPr lang="en-US"/>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2164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7162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fld id="{A02BA6A0-0163-4405-9297-92327F78FC06}" type="slidenum">
              <a:rPr lang="en-US"/>
              <a:pPr/>
              <a:t>‹#›</a:t>
            </a:fld>
            <a:endParaRPr lang="en-US" dirty="0"/>
          </a:p>
        </p:txBody>
      </p:sp>
    </p:spTree>
    <p:extLst>
      <p:ext uri="{BB962C8B-B14F-4D97-AF65-F5344CB8AC3E}">
        <p14:creationId xmlns:p14="http://schemas.microsoft.com/office/powerpoint/2010/main" val="2242886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80124"/>
            <a:ext cx="8458200" cy="723900"/>
          </a:xfrm>
        </p:spPr>
        <p:txBody>
          <a:bodyPr/>
          <a:lstStyle>
            <a:lvl1pPr>
              <a:defRPr sz="3200"/>
            </a:lvl1pPr>
          </a:lstStyle>
          <a:p>
            <a:r>
              <a:rPr lang="en-US" dirty="0"/>
              <a:t>Click to edit Master title style</a:t>
            </a:r>
          </a:p>
        </p:txBody>
      </p:sp>
      <p:sp>
        <p:nvSpPr>
          <p:cNvPr id="3" name="Content Placeholder 2"/>
          <p:cNvSpPr>
            <a:spLocks noGrp="1"/>
          </p:cNvSpPr>
          <p:nvPr>
            <p:ph sz="half" idx="1"/>
          </p:nvPr>
        </p:nvSpPr>
        <p:spPr>
          <a:xfrm>
            <a:off x="304800" y="981823"/>
            <a:ext cx="3810000" cy="45361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981824"/>
            <a:ext cx="3810000" cy="45361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sldNum" sz="quarter" idx="10"/>
          </p:nvPr>
        </p:nvSpPr>
        <p:spPr>
          <a:ln/>
        </p:spPr>
        <p:txBody>
          <a:bodyPr/>
          <a:lstStyle>
            <a:lvl1pPr>
              <a:defRPr/>
            </a:lvl1pPr>
          </a:lstStyle>
          <a:p>
            <a:fld id="{C6BF30C0-7012-4778-A159-2F8F2E890B95}" type="slidenum">
              <a:rPr lang="en-US"/>
              <a:pPr/>
              <a:t>‹#›</a:t>
            </a:fld>
            <a:endParaRPr lang="en-US" dirty="0"/>
          </a:p>
        </p:txBody>
      </p:sp>
    </p:spTree>
    <p:extLst>
      <p:ext uri="{BB962C8B-B14F-4D97-AF65-F5344CB8AC3E}">
        <p14:creationId xmlns:p14="http://schemas.microsoft.com/office/powerpoint/2010/main" val="1744614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0200" y="983302"/>
            <a:ext cx="4167188" cy="73575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30200" y="1623065"/>
            <a:ext cx="4167188" cy="39106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983302"/>
            <a:ext cx="4117975" cy="73575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23065"/>
            <a:ext cx="4117975" cy="391063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sz="quarter" idx="10"/>
          </p:nvPr>
        </p:nvSpPr>
        <p:spPr>
          <a:ln/>
        </p:spPr>
        <p:txBody>
          <a:bodyPr/>
          <a:lstStyle>
            <a:lvl1pPr>
              <a:defRPr/>
            </a:lvl1pPr>
          </a:lstStyle>
          <a:p>
            <a:fld id="{91B79AEA-E456-49B3-856B-07EA0CC9FCD4}" type="slidenum">
              <a:rPr lang="en-US"/>
              <a:pPr/>
              <a:t>‹#›</a:t>
            </a:fld>
            <a:endParaRPr lang="en-US" dirty="0"/>
          </a:p>
        </p:txBody>
      </p:sp>
      <p:sp>
        <p:nvSpPr>
          <p:cNvPr id="8" name="Title 1"/>
          <p:cNvSpPr>
            <a:spLocks noGrp="1"/>
          </p:cNvSpPr>
          <p:nvPr>
            <p:ph type="title"/>
          </p:nvPr>
        </p:nvSpPr>
        <p:spPr>
          <a:xfrm>
            <a:off x="304800" y="95890"/>
            <a:ext cx="8458200" cy="723900"/>
          </a:xfrm>
        </p:spPr>
        <p:txBody>
          <a:bodyPr/>
          <a:lstStyle>
            <a:lvl1pPr>
              <a:defRPr sz="3200"/>
            </a:lvl1pPr>
          </a:lstStyle>
          <a:p>
            <a:r>
              <a:rPr lang="en-US" dirty="0"/>
              <a:t>Click to edit Master title style</a:t>
            </a:r>
          </a:p>
        </p:txBody>
      </p:sp>
    </p:spTree>
    <p:extLst>
      <p:ext uri="{BB962C8B-B14F-4D97-AF65-F5344CB8AC3E}">
        <p14:creationId xmlns:p14="http://schemas.microsoft.com/office/powerpoint/2010/main" val="3810435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95890"/>
            <a:ext cx="8458200" cy="723900"/>
          </a:xfrm>
        </p:spPr>
        <p:txBody>
          <a:bodyPr/>
          <a:lstStyle>
            <a:lvl1pPr>
              <a:defRPr sz="3200"/>
            </a:lvl1pPr>
          </a:lstStyle>
          <a:p>
            <a:r>
              <a:rPr lang="en-US" dirty="0"/>
              <a:t>Click to edit Master title style</a:t>
            </a:r>
          </a:p>
        </p:txBody>
      </p:sp>
      <p:sp>
        <p:nvSpPr>
          <p:cNvPr id="3" name="Rectangle 5"/>
          <p:cNvSpPr>
            <a:spLocks noGrp="1" noChangeArrowheads="1"/>
          </p:cNvSpPr>
          <p:nvPr>
            <p:ph type="sldNum" sz="quarter" idx="10"/>
          </p:nvPr>
        </p:nvSpPr>
        <p:spPr>
          <a:ln/>
        </p:spPr>
        <p:txBody>
          <a:bodyPr/>
          <a:lstStyle>
            <a:lvl1pPr>
              <a:defRPr/>
            </a:lvl1pPr>
          </a:lstStyle>
          <a:p>
            <a:fld id="{87AB0C58-71AA-4420-AB26-FCB57D5E3AB4}" type="slidenum">
              <a:rPr lang="en-US"/>
              <a:pPr/>
              <a:t>‹#›</a:t>
            </a:fld>
            <a:endParaRPr lang="en-US" dirty="0"/>
          </a:p>
        </p:txBody>
      </p:sp>
    </p:spTree>
    <p:extLst>
      <p:ext uri="{BB962C8B-B14F-4D97-AF65-F5344CB8AC3E}">
        <p14:creationId xmlns:p14="http://schemas.microsoft.com/office/powerpoint/2010/main" val="32173002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fld id="{2AF61C88-3391-4AD8-B528-A85DFD00F66F}" type="slidenum">
              <a:rPr lang="en-US"/>
              <a:pPr/>
              <a:t>‹#›</a:t>
            </a:fld>
            <a:endParaRPr lang="en-US" dirty="0"/>
          </a:p>
        </p:txBody>
      </p:sp>
    </p:spTree>
    <p:extLst>
      <p:ext uri="{BB962C8B-B14F-4D97-AF65-F5344CB8AC3E}">
        <p14:creationId xmlns:p14="http://schemas.microsoft.com/office/powerpoint/2010/main" val="195849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fld id="{7AD1D97B-4F25-4157-AEEA-AC7CD22BAD47}" type="slidenum">
              <a:rPr lang="en-US"/>
              <a:pPr/>
              <a:t>‹#›</a:t>
            </a:fld>
            <a:endParaRPr lang="en-US" dirty="0"/>
          </a:p>
        </p:txBody>
      </p:sp>
    </p:spTree>
    <p:extLst>
      <p:ext uri="{BB962C8B-B14F-4D97-AF65-F5344CB8AC3E}">
        <p14:creationId xmlns:p14="http://schemas.microsoft.com/office/powerpoint/2010/main" val="9232253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fld id="{01AD8362-89AA-44AF-933F-0A1DD75F492B}" type="slidenum">
              <a:rPr lang="en-US"/>
              <a:pPr/>
              <a:t>‹#›</a:t>
            </a:fld>
            <a:endParaRPr lang="en-US" dirty="0"/>
          </a:p>
        </p:txBody>
      </p:sp>
    </p:spTree>
    <p:extLst>
      <p:ext uri="{BB962C8B-B14F-4D97-AF65-F5344CB8AC3E}">
        <p14:creationId xmlns:p14="http://schemas.microsoft.com/office/powerpoint/2010/main" val="157225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fld id="{A5996C64-2BE4-4721-BAFD-FEED808B7345}" type="slidenum">
              <a:rPr lang="en-US"/>
              <a:pPr/>
              <a:t>‹#›</a:t>
            </a:fld>
            <a:endParaRPr lang="en-US" dirty="0"/>
          </a:p>
        </p:txBody>
      </p:sp>
    </p:spTree>
    <p:extLst>
      <p:ext uri="{BB962C8B-B14F-4D97-AF65-F5344CB8AC3E}">
        <p14:creationId xmlns:p14="http://schemas.microsoft.com/office/powerpoint/2010/main" val="3752309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6400" y="685800"/>
            <a:ext cx="1943100" cy="4953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304800" y="685800"/>
            <a:ext cx="6337300" cy="49530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sldNum" sz="quarter" idx="10"/>
          </p:nvPr>
        </p:nvSpPr>
        <p:spPr>
          <a:ln/>
        </p:spPr>
        <p:txBody>
          <a:bodyPr/>
          <a:lstStyle>
            <a:lvl1pPr>
              <a:defRPr/>
            </a:lvl1pPr>
          </a:lstStyle>
          <a:p>
            <a:fld id="{14C8FD16-C1BA-4CEB-8963-6248F9ACBDD9}" type="slidenum">
              <a:rPr lang="en-US"/>
              <a:pPr/>
              <a:t>‹#›</a:t>
            </a:fld>
            <a:endParaRPr lang="en-US" dirty="0"/>
          </a:p>
        </p:txBody>
      </p:sp>
    </p:spTree>
    <p:extLst>
      <p:ext uri="{BB962C8B-B14F-4D97-AF65-F5344CB8AC3E}">
        <p14:creationId xmlns:p14="http://schemas.microsoft.com/office/powerpoint/2010/main" val="3264094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494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7200" y="15494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ln/>
        </p:spPr>
        <p:txBody>
          <a:bodyPr/>
          <a:lstStyle>
            <a:lvl1pPr>
              <a:defRPr/>
            </a:lvl1pPr>
          </a:lstStyle>
          <a:p>
            <a:fld id="{C6BF30C0-7012-4778-A159-2F8F2E890B95}"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0200" y="1535113"/>
            <a:ext cx="4167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30200" y="2174875"/>
            <a:ext cx="4167188" cy="34004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117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117975" cy="34004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sz="quarter" idx="10"/>
          </p:nvPr>
        </p:nvSpPr>
        <p:spPr>
          <a:ln/>
        </p:spPr>
        <p:txBody>
          <a:bodyPr/>
          <a:lstStyle>
            <a:lvl1pPr>
              <a:defRPr/>
            </a:lvl1pPr>
          </a:lstStyle>
          <a:p>
            <a:fld id="{91B79AEA-E456-49B3-856B-07EA0CC9FCD4}" type="slidenum">
              <a:rPr lang="en-US"/>
              <a:pPr/>
              <a:t>‹#›</a:t>
            </a:fld>
            <a:endParaRPr lang="en-US" dirty="0"/>
          </a:p>
        </p:txBody>
      </p:sp>
      <p:sp>
        <p:nvSpPr>
          <p:cNvPr id="8" name="Title 1"/>
          <p:cNvSpPr>
            <a:spLocks noGrp="1"/>
          </p:cNvSpPr>
          <p:nvPr>
            <p:ph type="title"/>
          </p:nvPr>
        </p:nvSpPr>
        <p:spPr>
          <a:xfrm>
            <a:off x="304800" y="647700"/>
            <a:ext cx="8458200" cy="723900"/>
          </a:xfrm>
        </p:spPr>
        <p:txBody>
          <a:body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5"/>
          <p:cNvSpPr>
            <a:spLocks noGrp="1" noChangeArrowheads="1"/>
          </p:cNvSpPr>
          <p:nvPr>
            <p:ph type="sldNum" sz="quarter" idx="10"/>
          </p:nvPr>
        </p:nvSpPr>
        <p:spPr>
          <a:ln/>
        </p:spPr>
        <p:txBody>
          <a:bodyPr/>
          <a:lstStyle>
            <a:lvl1pPr>
              <a:defRPr/>
            </a:lvl1pPr>
          </a:lstStyle>
          <a:p>
            <a:fld id="{87AB0C58-71AA-4420-AB26-FCB57D5E3AB4}"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fld id="{2AF61C88-3391-4AD8-B528-A85DFD00F66F}"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fld id="{7AD1D97B-4F25-4157-AEEA-AC7CD22BAD47}"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fld id="{01AD8362-89AA-44AF-933F-0A1DD75F492B}"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pn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304800" y="647700"/>
            <a:ext cx="8458200" cy="723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4"/>
          <p:cNvSpPr>
            <a:spLocks noGrp="1" noChangeArrowheads="1"/>
          </p:cNvSpPr>
          <p:nvPr>
            <p:ph type="body" idx="1"/>
          </p:nvPr>
        </p:nvSpPr>
        <p:spPr bwMode="auto">
          <a:xfrm>
            <a:off x="304800" y="1600200"/>
            <a:ext cx="8432800" cy="3975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6293" name="Rectangle 5"/>
          <p:cNvSpPr>
            <a:spLocks noGrp="1" noChangeArrowheads="1"/>
          </p:cNvSpPr>
          <p:nvPr>
            <p:ph type="sldNum" sz="quarter" idx="4"/>
          </p:nvPr>
        </p:nvSpPr>
        <p:spPr bwMode="auto">
          <a:xfrm>
            <a:off x="304800" y="6527800"/>
            <a:ext cx="8382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solidFill>
                  <a:srgbClr val="FF8000"/>
                </a:solidFill>
              </a:defRPr>
            </a:lvl1pPr>
          </a:lstStyle>
          <a:p>
            <a:fld id="{31113237-88AF-4AA2-B58D-28EEFF515EA8}"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4206"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23" r:id="rId12"/>
  </p:sldLayoutIdLst>
  <p:hf sldNum="0" hdr="0" ftr="0" dt="0"/>
  <p:txStyles>
    <p:titleStyle>
      <a:lvl1pPr algn="l" rtl="0" eaLnBrk="0" fontAlgn="base" hangingPunct="0">
        <a:spcBef>
          <a:spcPct val="0"/>
        </a:spcBef>
        <a:spcAft>
          <a:spcPct val="0"/>
        </a:spcAft>
        <a:defRPr sz="2400" b="1">
          <a:solidFill>
            <a:srgbClr val="0060AA"/>
          </a:solidFill>
          <a:latin typeface="+mj-lt"/>
          <a:ea typeface="MS PGothic" pitchFamily="34" charset="-128"/>
          <a:cs typeface="MS PGothic" charset="0"/>
        </a:defRPr>
      </a:lvl1pPr>
      <a:lvl2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2pPr>
      <a:lvl3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3pPr>
      <a:lvl4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4pPr>
      <a:lvl5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5pPr>
      <a:lvl6pPr marL="457200" algn="l" rtl="0" fontAlgn="base">
        <a:spcBef>
          <a:spcPct val="0"/>
        </a:spcBef>
        <a:spcAft>
          <a:spcPct val="0"/>
        </a:spcAft>
        <a:defRPr sz="2400" b="1">
          <a:solidFill>
            <a:srgbClr val="FF8000"/>
          </a:solidFill>
          <a:latin typeface="Arial" charset="0"/>
          <a:ea typeface="ＭＳ Ｐゴシック" pitchFamily="1" charset="-128"/>
        </a:defRPr>
      </a:lvl6pPr>
      <a:lvl7pPr marL="914400" algn="l" rtl="0" fontAlgn="base">
        <a:spcBef>
          <a:spcPct val="0"/>
        </a:spcBef>
        <a:spcAft>
          <a:spcPct val="0"/>
        </a:spcAft>
        <a:defRPr sz="2400" b="1">
          <a:solidFill>
            <a:srgbClr val="FF8000"/>
          </a:solidFill>
          <a:latin typeface="Arial" charset="0"/>
          <a:ea typeface="ＭＳ Ｐゴシック" pitchFamily="1" charset="-128"/>
        </a:defRPr>
      </a:lvl7pPr>
      <a:lvl8pPr marL="1371600" algn="l" rtl="0" fontAlgn="base">
        <a:spcBef>
          <a:spcPct val="0"/>
        </a:spcBef>
        <a:spcAft>
          <a:spcPct val="0"/>
        </a:spcAft>
        <a:defRPr sz="2400" b="1">
          <a:solidFill>
            <a:srgbClr val="FF8000"/>
          </a:solidFill>
          <a:latin typeface="Arial" charset="0"/>
          <a:ea typeface="ＭＳ Ｐゴシック" pitchFamily="1" charset="-128"/>
        </a:defRPr>
      </a:lvl8pPr>
      <a:lvl9pPr marL="1828800" algn="l" rtl="0" fontAlgn="base">
        <a:spcBef>
          <a:spcPct val="0"/>
        </a:spcBef>
        <a:spcAft>
          <a:spcPct val="0"/>
        </a:spcAft>
        <a:defRPr sz="2400" b="1">
          <a:solidFill>
            <a:srgbClr val="FF8000"/>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defRPr sz="2000" b="1">
          <a:solidFill>
            <a:srgbClr val="00408D"/>
          </a:solidFill>
          <a:latin typeface="+mn-lt"/>
          <a:ea typeface="MS PGothic" pitchFamily="34" charset="-128"/>
          <a:cs typeface="MS PGothic" charset="0"/>
        </a:defRPr>
      </a:lvl1pPr>
      <a:lvl2pPr marL="742950" indent="-285750" algn="l" rtl="0" eaLnBrk="0" fontAlgn="base" hangingPunct="0">
        <a:spcBef>
          <a:spcPct val="20000"/>
        </a:spcBef>
        <a:spcAft>
          <a:spcPct val="0"/>
        </a:spcAft>
        <a:defRPr sz="1600" b="1">
          <a:solidFill>
            <a:srgbClr val="FF8000"/>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1400">
          <a:solidFill>
            <a:srgbClr val="00408D"/>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400">
          <a:solidFill>
            <a:srgbClr val="00408D"/>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rgbClr val="00408D"/>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rgbClr val="00408D"/>
          </a:solidFill>
          <a:latin typeface="+mn-lt"/>
          <a:ea typeface="+mn-ea"/>
        </a:defRPr>
      </a:lvl6pPr>
      <a:lvl7pPr marL="2971800" indent="-228600" algn="l" rtl="0" fontAlgn="base">
        <a:spcBef>
          <a:spcPct val="20000"/>
        </a:spcBef>
        <a:spcAft>
          <a:spcPct val="0"/>
        </a:spcAft>
        <a:buChar char="»"/>
        <a:defRPr sz="1400">
          <a:solidFill>
            <a:srgbClr val="00408D"/>
          </a:solidFill>
          <a:latin typeface="+mn-lt"/>
          <a:ea typeface="+mn-ea"/>
        </a:defRPr>
      </a:lvl7pPr>
      <a:lvl8pPr marL="3429000" indent="-228600" algn="l" rtl="0" fontAlgn="base">
        <a:spcBef>
          <a:spcPct val="20000"/>
        </a:spcBef>
        <a:spcAft>
          <a:spcPct val="0"/>
        </a:spcAft>
        <a:buChar char="»"/>
        <a:defRPr sz="1400">
          <a:solidFill>
            <a:srgbClr val="00408D"/>
          </a:solidFill>
          <a:latin typeface="+mn-lt"/>
          <a:ea typeface="+mn-ea"/>
        </a:defRPr>
      </a:lvl8pPr>
      <a:lvl9pPr marL="3886200" indent="-228600" algn="l" rtl="0" fontAlgn="base">
        <a:spcBef>
          <a:spcPct val="20000"/>
        </a:spcBef>
        <a:spcAft>
          <a:spcPct val="0"/>
        </a:spcAft>
        <a:buChar char="»"/>
        <a:defRPr sz="1400">
          <a:solidFill>
            <a:srgbClr val="00408D"/>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pic>
        <p:nvPicPr>
          <p:cNvPr id="13314" name="Picture 7" descr="srts_ppt_v4_main1"/>
          <p:cNvPicPr>
            <a:picLocks noChangeAspect="1" noChangeArrowheads="1"/>
          </p:cNvPicPr>
          <p:nvPr/>
        </p:nvPicPr>
        <p:blipFill>
          <a:blip r:embed="rId18" cstate="print"/>
          <a:srcRect/>
          <a:stretch>
            <a:fillRect/>
          </a:stretch>
        </p:blipFill>
        <p:spPr bwMode="auto">
          <a:xfrm>
            <a:off x="0" y="0"/>
            <a:ext cx="9144000" cy="6858000"/>
          </a:xfrm>
          <a:prstGeom prst="rect">
            <a:avLst/>
          </a:prstGeom>
          <a:noFill/>
          <a:ln w="9525">
            <a:noFill/>
            <a:miter lim="800000"/>
            <a:headEnd/>
            <a:tailEnd/>
          </a:ln>
        </p:spPr>
      </p:pic>
      <p:sp>
        <p:nvSpPr>
          <p:cNvPr id="13315"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Rectangle 3"/>
          <p:cNvSpPr>
            <a:spLocks noGrp="1" noChangeArrowheads="1"/>
          </p:cNvSpPr>
          <p:nvPr>
            <p:ph type="body" idx="1"/>
          </p:nvPr>
        </p:nvSpPr>
        <p:spPr bwMode="auto">
          <a:xfrm>
            <a:off x="457200" y="1600200"/>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10CB6098-282E-4CBF-A82E-563B894D837C}"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 id="2147484219" r:id="rId12"/>
    <p:sldLayoutId id="2147484220" r:id="rId13"/>
    <p:sldLayoutId id="2147484221" r:id="rId14"/>
    <p:sldLayoutId id="2147484222" r:id="rId15"/>
  </p:sldLayoutIdLst>
  <p:hf sldNum="0" hdr="0" ftr="0" dt="0"/>
  <p:txStyles>
    <p:titleStyle>
      <a:lvl1pPr algn="ctr" rtl="0" eaLnBrk="0" fontAlgn="base" hangingPunct="0">
        <a:spcBef>
          <a:spcPct val="0"/>
        </a:spcBef>
        <a:spcAft>
          <a:spcPct val="0"/>
        </a:spcAft>
        <a:defRPr sz="4400">
          <a:solidFill>
            <a:srgbClr val="3D5AA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rgbClr val="3D5AA1"/>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rgbClr val="3D5AA1"/>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rgbClr val="3D5AA1"/>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rgbClr val="3D5AA1"/>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rgbClr val="3D5AA1"/>
          </a:solidFill>
          <a:latin typeface="Arial" charset="0"/>
        </a:defRPr>
      </a:lvl6pPr>
      <a:lvl7pPr marL="914400" algn="ctr" rtl="0" fontAlgn="base">
        <a:spcBef>
          <a:spcPct val="0"/>
        </a:spcBef>
        <a:spcAft>
          <a:spcPct val="0"/>
        </a:spcAft>
        <a:defRPr sz="4400">
          <a:solidFill>
            <a:srgbClr val="3D5AA1"/>
          </a:solidFill>
          <a:latin typeface="Arial" charset="0"/>
        </a:defRPr>
      </a:lvl7pPr>
      <a:lvl8pPr marL="1371600" algn="ctr" rtl="0" fontAlgn="base">
        <a:spcBef>
          <a:spcPct val="0"/>
        </a:spcBef>
        <a:spcAft>
          <a:spcPct val="0"/>
        </a:spcAft>
        <a:defRPr sz="4400">
          <a:solidFill>
            <a:srgbClr val="3D5AA1"/>
          </a:solidFill>
          <a:latin typeface="Arial" charset="0"/>
        </a:defRPr>
      </a:lvl8pPr>
      <a:lvl9pPr marL="1828800" algn="ctr" rtl="0" fontAlgn="base">
        <a:spcBef>
          <a:spcPct val="0"/>
        </a:spcBef>
        <a:spcAft>
          <a:spcPct val="0"/>
        </a:spcAft>
        <a:defRPr sz="4400">
          <a:solidFill>
            <a:srgbClr val="3D5AA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304800" y="647700"/>
            <a:ext cx="8458200" cy="723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4"/>
          <p:cNvSpPr>
            <a:spLocks noGrp="1" noChangeArrowheads="1"/>
          </p:cNvSpPr>
          <p:nvPr>
            <p:ph type="body" idx="1"/>
          </p:nvPr>
        </p:nvSpPr>
        <p:spPr bwMode="auto">
          <a:xfrm>
            <a:off x="304800" y="1600200"/>
            <a:ext cx="8432800" cy="3975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6293" name="Rectangle 5"/>
          <p:cNvSpPr>
            <a:spLocks noGrp="1" noChangeArrowheads="1"/>
          </p:cNvSpPr>
          <p:nvPr>
            <p:ph type="sldNum" sz="quarter" idx="4"/>
          </p:nvPr>
        </p:nvSpPr>
        <p:spPr bwMode="auto">
          <a:xfrm>
            <a:off x="304800" y="6527800"/>
            <a:ext cx="8382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a:solidFill>
                  <a:srgbClr val="FF8000"/>
                </a:solidFill>
              </a:defRPr>
            </a:lvl1pPr>
          </a:lstStyle>
          <a:p>
            <a:fld id="{31113237-88AF-4AA2-B58D-28EEFF515EA8}" type="slidenum">
              <a:rPr lang="en-US"/>
              <a:pPr/>
              <a:t>‹#›</a:t>
            </a:fld>
            <a:endParaRPr lang="en-US" dirty="0"/>
          </a:p>
        </p:txBody>
      </p:sp>
    </p:spTree>
    <p:extLst>
      <p:ext uri="{BB962C8B-B14F-4D97-AF65-F5344CB8AC3E}">
        <p14:creationId xmlns:p14="http://schemas.microsoft.com/office/powerpoint/2010/main" val="138817098"/>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hf sldNum="0" hdr="0" ftr="0" dt="0"/>
  <p:txStyles>
    <p:titleStyle>
      <a:lvl1pPr algn="l" rtl="0" eaLnBrk="0" fontAlgn="base" hangingPunct="0">
        <a:spcBef>
          <a:spcPct val="0"/>
        </a:spcBef>
        <a:spcAft>
          <a:spcPct val="0"/>
        </a:spcAft>
        <a:defRPr sz="2400" b="1">
          <a:solidFill>
            <a:srgbClr val="0060AA"/>
          </a:solidFill>
          <a:latin typeface="+mj-lt"/>
          <a:ea typeface="MS PGothic" pitchFamily="34" charset="-128"/>
          <a:cs typeface="MS PGothic" charset="0"/>
        </a:defRPr>
      </a:lvl1pPr>
      <a:lvl2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2pPr>
      <a:lvl3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3pPr>
      <a:lvl4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4pPr>
      <a:lvl5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5pPr>
      <a:lvl6pPr marL="457200" algn="l" rtl="0" fontAlgn="base">
        <a:spcBef>
          <a:spcPct val="0"/>
        </a:spcBef>
        <a:spcAft>
          <a:spcPct val="0"/>
        </a:spcAft>
        <a:defRPr sz="2400" b="1">
          <a:solidFill>
            <a:srgbClr val="FF8000"/>
          </a:solidFill>
          <a:latin typeface="Arial" charset="0"/>
          <a:ea typeface="ＭＳ Ｐゴシック" pitchFamily="1" charset="-128"/>
        </a:defRPr>
      </a:lvl6pPr>
      <a:lvl7pPr marL="914400" algn="l" rtl="0" fontAlgn="base">
        <a:spcBef>
          <a:spcPct val="0"/>
        </a:spcBef>
        <a:spcAft>
          <a:spcPct val="0"/>
        </a:spcAft>
        <a:defRPr sz="2400" b="1">
          <a:solidFill>
            <a:srgbClr val="FF8000"/>
          </a:solidFill>
          <a:latin typeface="Arial" charset="0"/>
          <a:ea typeface="ＭＳ Ｐゴシック" pitchFamily="1" charset="-128"/>
        </a:defRPr>
      </a:lvl7pPr>
      <a:lvl8pPr marL="1371600" algn="l" rtl="0" fontAlgn="base">
        <a:spcBef>
          <a:spcPct val="0"/>
        </a:spcBef>
        <a:spcAft>
          <a:spcPct val="0"/>
        </a:spcAft>
        <a:defRPr sz="2400" b="1">
          <a:solidFill>
            <a:srgbClr val="FF8000"/>
          </a:solidFill>
          <a:latin typeface="Arial" charset="0"/>
          <a:ea typeface="ＭＳ Ｐゴシック" pitchFamily="1" charset="-128"/>
        </a:defRPr>
      </a:lvl8pPr>
      <a:lvl9pPr marL="1828800" algn="l" rtl="0" fontAlgn="base">
        <a:spcBef>
          <a:spcPct val="0"/>
        </a:spcBef>
        <a:spcAft>
          <a:spcPct val="0"/>
        </a:spcAft>
        <a:defRPr sz="2400" b="1">
          <a:solidFill>
            <a:srgbClr val="FF8000"/>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defRPr sz="2000" b="1">
          <a:solidFill>
            <a:srgbClr val="00408D"/>
          </a:solidFill>
          <a:latin typeface="+mn-lt"/>
          <a:ea typeface="MS PGothic" pitchFamily="34" charset="-128"/>
          <a:cs typeface="MS PGothic" charset="0"/>
        </a:defRPr>
      </a:lvl1pPr>
      <a:lvl2pPr marL="742950" indent="-285750" algn="l" rtl="0" eaLnBrk="0" fontAlgn="base" hangingPunct="0">
        <a:spcBef>
          <a:spcPct val="20000"/>
        </a:spcBef>
        <a:spcAft>
          <a:spcPct val="0"/>
        </a:spcAft>
        <a:defRPr sz="1600" b="1">
          <a:solidFill>
            <a:srgbClr val="FF8000"/>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1400">
          <a:solidFill>
            <a:srgbClr val="00408D"/>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400">
          <a:solidFill>
            <a:srgbClr val="00408D"/>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rgbClr val="00408D"/>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rgbClr val="00408D"/>
          </a:solidFill>
          <a:latin typeface="+mn-lt"/>
          <a:ea typeface="+mn-ea"/>
        </a:defRPr>
      </a:lvl6pPr>
      <a:lvl7pPr marL="2971800" indent="-228600" algn="l" rtl="0" fontAlgn="base">
        <a:spcBef>
          <a:spcPct val="20000"/>
        </a:spcBef>
        <a:spcAft>
          <a:spcPct val="0"/>
        </a:spcAft>
        <a:buChar char="»"/>
        <a:defRPr sz="1400">
          <a:solidFill>
            <a:srgbClr val="00408D"/>
          </a:solidFill>
          <a:latin typeface="+mn-lt"/>
          <a:ea typeface="+mn-ea"/>
        </a:defRPr>
      </a:lvl7pPr>
      <a:lvl8pPr marL="3429000" indent="-228600" algn="l" rtl="0" fontAlgn="base">
        <a:spcBef>
          <a:spcPct val="20000"/>
        </a:spcBef>
        <a:spcAft>
          <a:spcPct val="0"/>
        </a:spcAft>
        <a:buChar char="»"/>
        <a:defRPr sz="1400">
          <a:solidFill>
            <a:srgbClr val="00408D"/>
          </a:solidFill>
          <a:latin typeface="+mn-lt"/>
          <a:ea typeface="+mn-ea"/>
        </a:defRPr>
      </a:lvl8pPr>
      <a:lvl9pPr marL="3886200" indent="-228600" algn="l" rtl="0" fontAlgn="base">
        <a:spcBef>
          <a:spcPct val="20000"/>
        </a:spcBef>
        <a:spcAft>
          <a:spcPct val="0"/>
        </a:spcAft>
        <a:buChar char="»"/>
        <a:defRPr sz="1400">
          <a:solidFill>
            <a:srgbClr val="00408D"/>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virginiadot.org/business/local-assistance.asp"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hyperlink" Target="http://www.virginiadot.org/saferoutes" TargetMode="Externa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hyperlink" Target="http://www.vdot.virginia.gov/programs/srsm_events.asp"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44780"/>
            <a:ext cx="8458200" cy="723900"/>
          </a:xfrm>
        </p:spPr>
        <p:txBody>
          <a:bodyPr/>
          <a:lstStyle/>
          <a:p>
            <a:r>
              <a:rPr lang="en-US" dirty="0"/>
              <a:t>Note to presenter</a:t>
            </a:r>
          </a:p>
        </p:txBody>
      </p:sp>
      <p:sp>
        <p:nvSpPr>
          <p:cNvPr id="5" name="Content Placeholder 4"/>
          <p:cNvSpPr>
            <a:spLocks noGrp="1"/>
          </p:cNvSpPr>
          <p:nvPr>
            <p:ph idx="1"/>
          </p:nvPr>
        </p:nvSpPr>
        <p:spPr>
          <a:xfrm>
            <a:off x="304800" y="777240"/>
            <a:ext cx="8432800" cy="5958840"/>
          </a:xfrm>
          <a:noFill/>
        </p:spPr>
        <p:txBody>
          <a:bodyPr/>
          <a:lstStyle/>
          <a:p>
            <a:pPr indent="0"/>
            <a:r>
              <a:rPr lang="en-US" dirty="0"/>
              <a:t>A number of slides include places to add information or data from the school itself.  If possible, get this information ahead of time so that the presentation is more about SRTS at the specific school than SRTS generically. The data needed includes:</a:t>
            </a:r>
          </a:p>
          <a:p>
            <a:pPr lvl="1">
              <a:buFont typeface="Arial" pitchFamily="34" charset="0"/>
              <a:buChar char="•"/>
            </a:pPr>
            <a:r>
              <a:rPr lang="en-US" sz="2000" dirty="0">
                <a:solidFill>
                  <a:srgbClr val="000090"/>
                </a:solidFill>
              </a:rPr>
              <a:t>School enrollment, grades taught, principal’s name</a:t>
            </a:r>
          </a:p>
          <a:p>
            <a:pPr lvl="1">
              <a:buFont typeface="Arial" pitchFamily="34" charset="0"/>
              <a:buChar char="•"/>
            </a:pPr>
            <a:r>
              <a:rPr lang="en-US" sz="2000" dirty="0">
                <a:solidFill>
                  <a:srgbClr val="000090"/>
                </a:solidFill>
              </a:rPr>
              <a:t>Number of students living within 1 mile and within 2 miles</a:t>
            </a:r>
          </a:p>
          <a:p>
            <a:pPr lvl="1">
              <a:buFont typeface="Arial" pitchFamily="34" charset="0"/>
              <a:buChar char="•"/>
            </a:pPr>
            <a:r>
              <a:rPr lang="en-US" sz="2000" dirty="0">
                <a:solidFill>
                  <a:srgbClr val="000090"/>
                </a:solidFill>
              </a:rPr>
              <a:t>Where it’s situated and its attendance boundaries</a:t>
            </a:r>
          </a:p>
          <a:p>
            <a:pPr lvl="1">
              <a:buFont typeface="Arial" pitchFamily="34" charset="0"/>
              <a:buChar char="•"/>
            </a:pPr>
            <a:r>
              <a:rPr lang="en-US" sz="2000" dirty="0">
                <a:solidFill>
                  <a:srgbClr val="000090"/>
                </a:solidFill>
              </a:rPr>
              <a:t>The types of activities the school has, etc.</a:t>
            </a:r>
          </a:p>
          <a:p>
            <a:pPr>
              <a:buFont typeface="Arial" pitchFamily="34" charset="0"/>
              <a:buChar char="•"/>
            </a:pPr>
            <a:endParaRPr lang="en-US" dirty="0"/>
          </a:p>
        </p:txBody>
      </p:sp>
    </p:spTree>
    <p:extLst>
      <p:ext uri="{BB962C8B-B14F-4D97-AF65-F5344CB8AC3E}">
        <p14:creationId xmlns:p14="http://schemas.microsoft.com/office/powerpoint/2010/main" val="1568506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301752" y="219456"/>
            <a:ext cx="8458200" cy="731520"/>
          </a:xfrm>
          <a:solidFill>
            <a:srgbClr val="085CB8"/>
          </a:solidFill>
        </p:spPr>
        <p:txBody>
          <a:bodyPr/>
          <a:lstStyle/>
          <a:p>
            <a:r>
              <a:rPr lang="en-US" sz="3600" dirty="0">
                <a:solidFill>
                  <a:schemeClr val="bg1"/>
                </a:solidFill>
              </a:rPr>
              <a:t>Other benefits of SRTS programs</a:t>
            </a:r>
          </a:p>
        </p:txBody>
      </p:sp>
      <p:sp>
        <p:nvSpPr>
          <p:cNvPr id="52226" name="Content Placeholder 2"/>
          <p:cNvSpPr>
            <a:spLocks noGrp="1"/>
          </p:cNvSpPr>
          <p:nvPr>
            <p:ph idx="1"/>
          </p:nvPr>
        </p:nvSpPr>
        <p:spPr>
          <a:xfrm>
            <a:off x="0" y="1428750"/>
            <a:ext cx="5074023" cy="5416090"/>
          </a:xfrm>
        </p:spPr>
        <p:txBody>
          <a:bodyPr/>
          <a:lstStyle/>
          <a:p>
            <a:pPr marL="457200" indent="-457200" eaLnBrk="1" hangingPunct="1">
              <a:lnSpc>
                <a:spcPct val="80000"/>
              </a:lnSpc>
              <a:buFontTx/>
              <a:buChar char="•"/>
            </a:pPr>
            <a:r>
              <a:rPr lang="en-US" altLang="ja-JP" sz="2600" dirty="0">
                <a:solidFill>
                  <a:srgbClr val="FF8000"/>
                </a:solidFill>
              </a:rPr>
              <a:t>Students and parents  </a:t>
            </a:r>
          </a:p>
          <a:p>
            <a:pPr marL="863600" lvl="1" indent="-463550" eaLnBrk="1" hangingPunct="1">
              <a:lnSpc>
                <a:spcPct val="80000"/>
              </a:lnSpc>
              <a:buFont typeface="Arial" pitchFamily="34" charset="0"/>
              <a:buChar char="•"/>
            </a:pPr>
            <a:endParaRPr lang="en-US" altLang="ja-JP" sz="2200" dirty="0">
              <a:solidFill>
                <a:srgbClr val="0060AA"/>
              </a:solidFill>
            </a:endParaRPr>
          </a:p>
          <a:p>
            <a:pPr marL="863600" lvl="1" indent="-463550" eaLnBrk="1" hangingPunct="1">
              <a:lnSpc>
                <a:spcPct val="80000"/>
              </a:lnSpc>
              <a:buFont typeface="Arial" pitchFamily="34" charset="0"/>
              <a:buChar char="•"/>
            </a:pPr>
            <a:r>
              <a:rPr lang="en-US" altLang="ja-JP" sz="2200" dirty="0">
                <a:solidFill>
                  <a:srgbClr val="0060AA"/>
                </a:solidFill>
              </a:rPr>
              <a:t>Learn f</a:t>
            </a:r>
            <a:r>
              <a:rPr lang="en-US" sz="2200" dirty="0">
                <a:solidFill>
                  <a:srgbClr val="0060AA"/>
                </a:solidFill>
              </a:rPr>
              <a:t>undamental safety skills</a:t>
            </a:r>
          </a:p>
          <a:p>
            <a:pPr marL="863600" lvl="1" indent="-463550" eaLnBrk="1" hangingPunct="1">
              <a:lnSpc>
                <a:spcPct val="80000"/>
              </a:lnSpc>
              <a:buFont typeface="Arial" pitchFamily="34" charset="0"/>
              <a:buChar char="•"/>
            </a:pPr>
            <a:r>
              <a:rPr lang="en-US" sz="2200" dirty="0">
                <a:solidFill>
                  <a:srgbClr val="0060AA"/>
                </a:solidFill>
              </a:rPr>
              <a:t>Improve academic performance </a:t>
            </a:r>
          </a:p>
          <a:p>
            <a:pPr marL="863600" lvl="1" indent="-463550" eaLnBrk="1" hangingPunct="1">
              <a:lnSpc>
                <a:spcPct val="80000"/>
              </a:lnSpc>
              <a:buFont typeface="Arial" pitchFamily="34" charset="0"/>
              <a:buChar char="•"/>
            </a:pPr>
            <a:r>
              <a:rPr lang="en-US" sz="2200" dirty="0">
                <a:solidFill>
                  <a:srgbClr val="0060AA"/>
                </a:solidFill>
              </a:rPr>
              <a:t>Strengthen family bonds</a:t>
            </a:r>
          </a:p>
          <a:p>
            <a:pPr marL="863600" lvl="1" indent="-463550" eaLnBrk="1" hangingPunct="1">
              <a:lnSpc>
                <a:spcPct val="80000"/>
              </a:lnSpc>
              <a:buFont typeface="Arial" pitchFamily="34" charset="0"/>
              <a:buChar char="•"/>
            </a:pPr>
            <a:r>
              <a:rPr lang="en-US" sz="2200" dirty="0">
                <a:solidFill>
                  <a:srgbClr val="0060AA"/>
                </a:solidFill>
              </a:rPr>
              <a:t>Increase child’</a:t>
            </a:r>
            <a:r>
              <a:rPr lang="en-US" altLang="ja-JP" sz="2200" dirty="0">
                <a:solidFill>
                  <a:srgbClr val="0060AA"/>
                </a:solidFill>
              </a:rPr>
              <a:t>s sense of freedom and responsibility</a:t>
            </a:r>
          </a:p>
          <a:p>
            <a:pPr marL="863600" lvl="1" indent="-463550" eaLnBrk="1" hangingPunct="1">
              <a:lnSpc>
                <a:spcPct val="80000"/>
              </a:lnSpc>
              <a:buFont typeface="Arial" pitchFamily="34" charset="0"/>
              <a:buChar char="•"/>
            </a:pPr>
            <a:endParaRPr lang="en-US" sz="2200" dirty="0">
              <a:solidFill>
                <a:srgbClr val="0060AA"/>
              </a:solidFill>
            </a:endParaRPr>
          </a:p>
          <a:p>
            <a:pPr marL="457200" indent="-457200" eaLnBrk="1" hangingPunct="1">
              <a:lnSpc>
                <a:spcPct val="80000"/>
              </a:lnSpc>
              <a:buFontTx/>
              <a:buChar char="•"/>
            </a:pPr>
            <a:endParaRPr lang="en-US" sz="2400" dirty="0"/>
          </a:p>
        </p:txBody>
      </p:sp>
      <p:grpSp>
        <p:nvGrpSpPr>
          <p:cNvPr id="2" name="Group 1"/>
          <p:cNvGrpSpPr/>
          <p:nvPr/>
        </p:nvGrpSpPr>
        <p:grpSpPr>
          <a:xfrm>
            <a:off x="4967343" y="1428750"/>
            <a:ext cx="3989070" cy="3969424"/>
            <a:chOff x="5074023" y="1143000"/>
            <a:chExt cx="3989070" cy="3969424"/>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4444" b="7500"/>
            <a:stretch/>
          </p:blipFill>
          <p:spPr>
            <a:xfrm>
              <a:off x="5074023" y="1143000"/>
              <a:ext cx="3989070" cy="3634670"/>
            </a:xfrm>
            <a:prstGeom prst="rect">
              <a:avLst/>
            </a:prstGeom>
            <a:effectLst>
              <a:outerShdw blurRad="444500" dist="139700" dir="2700000" algn="tl" rotWithShape="0">
                <a:srgbClr val="000000">
                  <a:alpha val="77000"/>
                </a:srgbClr>
              </a:outerShdw>
            </a:effectLst>
          </p:spPr>
        </p:pic>
        <p:sp>
          <p:nvSpPr>
            <p:cNvPr id="7" name="TextBox 6"/>
            <p:cNvSpPr txBox="1"/>
            <p:nvPr/>
          </p:nvSpPr>
          <p:spPr>
            <a:xfrm>
              <a:off x="5074023" y="4866203"/>
              <a:ext cx="2898977" cy="246221"/>
            </a:xfrm>
            <a:prstGeom prst="rect">
              <a:avLst/>
            </a:prstGeom>
            <a:noFill/>
          </p:spPr>
          <p:txBody>
            <a:bodyPr wrap="square" rtlCol="0">
              <a:spAutoFit/>
            </a:bodyPr>
            <a:lstStyle/>
            <a:p>
              <a:r>
                <a:rPr lang="en-US" sz="1000" dirty="0"/>
                <a:t>Louise Archer Elementary, Vienna</a:t>
              </a:r>
            </a:p>
          </p:txBody>
        </p:sp>
      </p:grpSp>
    </p:spTree>
    <p:extLst>
      <p:ext uri="{BB962C8B-B14F-4D97-AF65-F5344CB8AC3E}">
        <p14:creationId xmlns:p14="http://schemas.microsoft.com/office/powerpoint/2010/main" val="65072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301752" y="219456"/>
            <a:ext cx="8458200" cy="731520"/>
          </a:xfrm>
          <a:solidFill>
            <a:srgbClr val="085CB8"/>
          </a:solidFill>
        </p:spPr>
        <p:txBody>
          <a:bodyPr/>
          <a:lstStyle/>
          <a:p>
            <a:r>
              <a:rPr lang="en-US" sz="3600" dirty="0">
                <a:solidFill>
                  <a:schemeClr val="bg1"/>
                </a:solidFill>
              </a:rPr>
              <a:t>Other benefits of SRTS programs</a:t>
            </a:r>
          </a:p>
        </p:txBody>
      </p:sp>
      <p:sp>
        <p:nvSpPr>
          <p:cNvPr id="52226" name="Content Placeholder 2"/>
          <p:cNvSpPr>
            <a:spLocks noGrp="1"/>
          </p:cNvSpPr>
          <p:nvPr>
            <p:ph idx="1"/>
          </p:nvPr>
        </p:nvSpPr>
        <p:spPr>
          <a:xfrm>
            <a:off x="126628" y="1241700"/>
            <a:ext cx="3895660" cy="5416090"/>
          </a:xfrm>
        </p:spPr>
        <p:txBody>
          <a:bodyPr/>
          <a:lstStyle/>
          <a:p>
            <a:pPr marL="457200" indent="-457200" eaLnBrk="1" hangingPunct="1">
              <a:lnSpc>
                <a:spcPct val="80000"/>
              </a:lnSpc>
              <a:buFontTx/>
              <a:buChar char="•"/>
            </a:pPr>
            <a:r>
              <a:rPr lang="en-US" sz="2600" dirty="0">
                <a:solidFill>
                  <a:srgbClr val="FF8000"/>
                </a:solidFill>
              </a:rPr>
              <a:t>Schools</a:t>
            </a:r>
          </a:p>
          <a:p>
            <a:pPr marL="857250" lvl="1" indent="-457200" eaLnBrk="1" hangingPunct="1">
              <a:lnSpc>
                <a:spcPct val="80000"/>
              </a:lnSpc>
              <a:buFontTx/>
              <a:buChar char="•"/>
            </a:pPr>
            <a:r>
              <a:rPr lang="en-US" sz="2200" dirty="0">
                <a:solidFill>
                  <a:srgbClr val="0060AA"/>
                </a:solidFill>
              </a:rPr>
              <a:t>Cost savings for schools, e.g., reduce need for </a:t>
            </a:r>
            <a:r>
              <a:rPr lang="ja-JP" altLang="en-US" sz="2200" dirty="0">
                <a:solidFill>
                  <a:srgbClr val="0060AA"/>
                </a:solidFill>
              </a:rPr>
              <a:t>“</a:t>
            </a:r>
            <a:r>
              <a:rPr lang="en-US" altLang="ja-JP" sz="2200" dirty="0">
                <a:solidFill>
                  <a:srgbClr val="0060AA"/>
                </a:solidFill>
              </a:rPr>
              <a:t>hazard</a:t>
            </a:r>
            <a:r>
              <a:rPr lang="ja-JP" altLang="en-US" sz="2200" dirty="0">
                <a:solidFill>
                  <a:srgbClr val="0060AA"/>
                </a:solidFill>
              </a:rPr>
              <a:t>”</a:t>
            </a:r>
            <a:r>
              <a:rPr lang="en-US" altLang="ja-JP" sz="2200" dirty="0">
                <a:solidFill>
                  <a:srgbClr val="0060AA"/>
                </a:solidFill>
              </a:rPr>
              <a:t> busing</a:t>
            </a:r>
          </a:p>
          <a:p>
            <a:pPr marL="857250" lvl="1" indent="-457200" eaLnBrk="1" hangingPunct="1">
              <a:lnSpc>
                <a:spcPct val="80000"/>
              </a:lnSpc>
              <a:buFontTx/>
              <a:buChar char="•"/>
            </a:pPr>
            <a:endParaRPr lang="en-US" altLang="ja-JP" sz="2200" dirty="0">
              <a:solidFill>
                <a:srgbClr val="0060AA"/>
              </a:solidFill>
            </a:endParaRPr>
          </a:p>
          <a:p>
            <a:pPr marL="457200" indent="-457200" eaLnBrk="1" hangingPunct="1">
              <a:lnSpc>
                <a:spcPct val="80000"/>
              </a:lnSpc>
              <a:buFontTx/>
              <a:buChar char="•"/>
            </a:pPr>
            <a:r>
              <a:rPr lang="en-US" sz="2600" dirty="0">
                <a:solidFill>
                  <a:srgbClr val="FF8000"/>
                </a:solidFill>
              </a:rPr>
              <a:t>Community</a:t>
            </a:r>
          </a:p>
          <a:p>
            <a:pPr marL="857250" lvl="1" indent="-457200" eaLnBrk="1" hangingPunct="1">
              <a:lnSpc>
                <a:spcPct val="80000"/>
              </a:lnSpc>
              <a:buFontTx/>
              <a:buChar char="•"/>
            </a:pPr>
            <a:r>
              <a:rPr lang="en-US" sz="2200" dirty="0">
                <a:solidFill>
                  <a:srgbClr val="0060AA"/>
                </a:solidFill>
              </a:rPr>
              <a:t>More transportation options</a:t>
            </a:r>
          </a:p>
          <a:p>
            <a:pPr marL="857250" lvl="1" indent="-457200" eaLnBrk="1" hangingPunct="1">
              <a:lnSpc>
                <a:spcPct val="80000"/>
              </a:lnSpc>
              <a:buFontTx/>
              <a:buChar char="•"/>
            </a:pPr>
            <a:r>
              <a:rPr lang="en-US" sz="2200" dirty="0">
                <a:solidFill>
                  <a:srgbClr val="0060AA"/>
                </a:solidFill>
              </a:rPr>
              <a:t>Benefit local economy</a:t>
            </a:r>
          </a:p>
          <a:p>
            <a:pPr marL="857250" lvl="1" indent="-457200" eaLnBrk="1" hangingPunct="1">
              <a:lnSpc>
                <a:spcPct val="80000"/>
              </a:lnSpc>
              <a:buFontTx/>
              <a:buChar char="•"/>
            </a:pPr>
            <a:endParaRPr lang="en-US" sz="2200" dirty="0">
              <a:solidFill>
                <a:srgbClr val="0060AA"/>
              </a:solidFill>
            </a:endParaRPr>
          </a:p>
          <a:p>
            <a:pPr marL="457200" indent="-457200" eaLnBrk="1" hangingPunct="1">
              <a:lnSpc>
                <a:spcPct val="80000"/>
              </a:lnSpc>
              <a:buFontTx/>
              <a:buChar char="•"/>
            </a:pPr>
            <a:endParaRPr lang="en-US" sz="2400" dirty="0"/>
          </a:p>
        </p:txBody>
      </p:sp>
      <p:pic>
        <p:nvPicPr>
          <p:cNvPr id="3" name="Picture 2">
            <a:extLst>
              <a:ext uri="{FF2B5EF4-FFF2-40B4-BE49-F238E27FC236}">
                <a16:creationId xmlns:a16="http://schemas.microsoft.com/office/drawing/2014/main" id="{5B70DB05-C04A-498A-8D2A-F52C8FFF29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241700"/>
            <a:ext cx="4318000" cy="32385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46CDEE2C-FBA9-487C-A1D0-E9588FFA90E8}"/>
              </a:ext>
            </a:extLst>
          </p:cNvPr>
          <p:cNvSpPr txBox="1"/>
          <p:nvPr/>
        </p:nvSpPr>
        <p:spPr>
          <a:xfrm>
            <a:off x="4572000" y="4524703"/>
            <a:ext cx="2898977" cy="246221"/>
          </a:xfrm>
          <a:prstGeom prst="rect">
            <a:avLst/>
          </a:prstGeom>
          <a:noFill/>
        </p:spPr>
        <p:txBody>
          <a:bodyPr wrap="square" rtlCol="0">
            <a:spAutoFit/>
          </a:bodyPr>
          <a:lstStyle/>
          <a:p>
            <a:r>
              <a:rPr lang="en-US" sz="1000" dirty="0"/>
              <a:t>Enterprise Elementary, Woodbridge</a:t>
            </a:r>
          </a:p>
        </p:txBody>
      </p:sp>
    </p:spTree>
    <p:extLst>
      <p:ext uri="{BB962C8B-B14F-4D97-AF65-F5344CB8AC3E}">
        <p14:creationId xmlns:p14="http://schemas.microsoft.com/office/powerpoint/2010/main" val="409303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9"/>
          <p:cNvSpPr>
            <a:spLocks noGrp="1" noChangeArrowheads="1"/>
          </p:cNvSpPr>
          <p:nvPr>
            <p:ph type="title" idx="4294967295"/>
          </p:nvPr>
        </p:nvSpPr>
        <p:spPr>
          <a:xfrm>
            <a:off x="301752" y="219456"/>
            <a:ext cx="8458200" cy="731520"/>
          </a:xfrm>
          <a:solidFill>
            <a:srgbClr val="085CB8"/>
          </a:solidFill>
        </p:spPr>
        <p:txBody>
          <a:bodyPr/>
          <a:lstStyle/>
          <a:p>
            <a:pPr eaLnBrk="1" hangingPunct="1"/>
            <a:r>
              <a:rPr lang="en-US" sz="3600" dirty="0">
                <a:solidFill>
                  <a:schemeClr val="bg1"/>
                </a:solidFill>
              </a:rPr>
              <a:t>Elements of SRTS programs</a:t>
            </a:r>
          </a:p>
        </p:txBody>
      </p:sp>
      <p:sp>
        <p:nvSpPr>
          <p:cNvPr id="111618" name="Rectangle 20"/>
          <p:cNvSpPr>
            <a:spLocks noGrp="1" noChangeArrowheads="1"/>
          </p:cNvSpPr>
          <p:nvPr>
            <p:ph type="body" sz="half" idx="4294967295"/>
          </p:nvPr>
        </p:nvSpPr>
        <p:spPr>
          <a:xfrm>
            <a:off x="5401732" y="1277761"/>
            <a:ext cx="4038600" cy="4525963"/>
          </a:xfrm>
        </p:spPr>
        <p:txBody>
          <a:bodyPr/>
          <a:lstStyle/>
          <a:p>
            <a:pPr marL="457200" indent="-457200" eaLnBrk="1" hangingPunct="1">
              <a:lnSpc>
                <a:spcPct val="90000"/>
              </a:lnSpc>
              <a:spcAft>
                <a:spcPts val="1200"/>
              </a:spcAft>
              <a:buFontTx/>
              <a:buChar char="•"/>
            </a:pPr>
            <a:r>
              <a:rPr lang="en-US" sz="2800" dirty="0"/>
              <a:t>Education</a:t>
            </a:r>
          </a:p>
          <a:p>
            <a:pPr marL="457200" indent="-457200" eaLnBrk="1" hangingPunct="1">
              <a:lnSpc>
                <a:spcPct val="90000"/>
              </a:lnSpc>
              <a:spcAft>
                <a:spcPts val="1200"/>
              </a:spcAft>
              <a:buFontTx/>
              <a:buChar char="•"/>
            </a:pPr>
            <a:r>
              <a:rPr lang="en-US" sz="2800" dirty="0"/>
              <a:t>Encouragement</a:t>
            </a:r>
          </a:p>
          <a:p>
            <a:pPr marL="457200" indent="-457200" eaLnBrk="1" hangingPunct="1">
              <a:lnSpc>
                <a:spcPct val="90000"/>
              </a:lnSpc>
              <a:spcAft>
                <a:spcPts val="1200"/>
              </a:spcAft>
              <a:buFontTx/>
              <a:buChar char="•"/>
            </a:pPr>
            <a:r>
              <a:rPr lang="en-US" sz="2800" dirty="0"/>
              <a:t>Enforcement</a:t>
            </a:r>
          </a:p>
          <a:p>
            <a:pPr marL="457200" indent="-457200" eaLnBrk="1" hangingPunct="1">
              <a:lnSpc>
                <a:spcPct val="90000"/>
              </a:lnSpc>
              <a:spcAft>
                <a:spcPts val="1200"/>
              </a:spcAft>
              <a:buFontTx/>
              <a:buChar char="•"/>
            </a:pPr>
            <a:r>
              <a:rPr lang="en-US" sz="2800" dirty="0"/>
              <a:t>Engineering</a:t>
            </a:r>
          </a:p>
          <a:p>
            <a:pPr marL="457200" indent="-457200" eaLnBrk="1" hangingPunct="1">
              <a:lnSpc>
                <a:spcPct val="90000"/>
              </a:lnSpc>
              <a:spcAft>
                <a:spcPts val="1200"/>
              </a:spcAft>
              <a:buFontTx/>
              <a:buChar char="•"/>
            </a:pPr>
            <a:r>
              <a:rPr lang="en-US" sz="2800" dirty="0"/>
              <a:t>Evaluation</a:t>
            </a:r>
          </a:p>
          <a:p>
            <a:pPr marL="457200" indent="-457200" eaLnBrk="1" hangingPunct="1">
              <a:lnSpc>
                <a:spcPct val="90000"/>
              </a:lnSpc>
              <a:spcAft>
                <a:spcPts val="1200"/>
              </a:spcAft>
              <a:buFontTx/>
              <a:buChar char="•"/>
            </a:pPr>
            <a:r>
              <a:rPr lang="en-US" sz="2800" dirty="0"/>
              <a:t>Equity</a:t>
            </a:r>
          </a:p>
        </p:txBody>
      </p:sp>
      <p:pic>
        <p:nvPicPr>
          <p:cNvPr id="61444" name="Picture 5" descr="us_va_woodbridge_kilby walking sidewalk kids only"/>
          <p:cNvPicPr>
            <a:picLocks noChangeAspect="1" noChangeArrowheads="1"/>
          </p:cNvPicPr>
          <p:nvPr/>
        </p:nvPicPr>
        <p:blipFill>
          <a:blip r:embed="rId3" cstate="print"/>
          <a:srcRect t="1500" r="15054"/>
          <a:stretch>
            <a:fillRect/>
          </a:stretch>
        </p:blipFill>
        <p:spPr bwMode="auto">
          <a:xfrm>
            <a:off x="385761" y="1319389"/>
            <a:ext cx="4720680" cy="4106333"/>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85761" y="1111545"/>
            <a:ext cx="4720680" cy="707886"/>
          </a:xfrm>
          <a:prstGeom prst="rect">
            <a:avLst/>
          </a:prstGeom>
          <a:solidFill>
            <a:schemeClr val="bg2">
              <a:lumMod val="10000"/>
              <a:lumOff val="90000"/>
            </a:schemeClr>
          </a:solidFill>
        </p:spPr>
        <p:txBody>
          <a:bodyPr wrap="square" rtlCol="0">
            <a:spAutoFit/>
          </a:bodyPr>
          <a:lstStyle/>
          <a:p>
            <a:pPr algn="ctr"/>
            <a:r>
              <a:rPr lang="en-US" sz="2000" dirty="0"/>
              <a:t>Transportation problems are complex, requiring multi-pronged solutions</a:t>
            </a:r>
          </a:p>
        </p:txBody>
      </p:sp>
      <p:sp>
        <p:nvSpPr>
          <p:cNvPr id="7" name="TextBox 6"/>
          <p:cNvSpPr txBox="1"/>
          <p:nvPr/>
        </p:nvSpPr>
        <p:spPr>
          <a:xfrm>
            <a:off x="3302884" y="5492862"/>
            <a:ext cx="2898977" cy="246221"/>
          </a:xfrm>
          <a:prstGeom prst="rect">
            <a:avLst/>
          </a:prstGeom>
          <a:noFill/>
        </p:spPr>
        <p:txBody>
          <a:bodyPr wrap="square" rtlCol="0">
            <a:spAutoFit/>
          </a:bodyPr>
          <a:lstStyle/>
          <a:p>
            <a:r>
              <a:rPr lang="en-US" sz="1000" dirty="0"/>
              <a:t>Kilby Elementary, Woodbridge</a:t>
            </a:r>
          </a:p>
        </p:txBody>
      </p:sp>
    </p:spTree>
    <p:extLst>
      <p:ext uri="{BB962C8B-B14F-4D97-AF65-F5344CB8AC3E}">
        <p14:creationId xmlns:p14="http://schemas.microsoft.com/office/powerpoint/2010/main" val="426368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8"/>
          <p:cNvSpPr>
            <a:spLocks noGrp="1" noChangeArrowheads="1"/>
          </p:cNvSpPr>
          <p:nvPr>
            <p:ph type="body" sz="half" idx="4294967295"/>
          </p:nvPr>
        </p:nvSpPr>
        <p:spPr>
          <a:xfrm>
            <a:off x="301752" y="1146233"/>
            <a:ext cx="4548407" cy="4830763"/>
          </a:xfrm>
        </p:spPr>
        <p:txBody>
          <a:bodyPr/>
          <a:lstStyle/>
          <a:p>
            <a:pPr marL="457200" indent="-457200" eaLnBrk="1" hangingPunct="1">
              <a:buFontTx/>
              <a:buChar char="•"/>
            </a:pPr>
            <a:r>
              <a:rPr lang="en-US" sz="2400" dirty="0"/>
              <a:t>Teaches safety skills</a:t>
            </a:r>
          </a:p>
          <a:p>
            <a:pPr marL="0" indent="0" eaLnBrk="1" hangingPunct="1"/>
            <a:endParaRPr lang="en-US" sz="2400" dirty="0"/>
          </a:p>
          <a:p>
            <a:pPr marL="457200" indent="-457200" eaLnBrk="1" hangingPunct="1">
              <a:buFontTx/>
              <a:buChar char="•"/>
            </a:pPr>
            <a:r>
              <a:rPr lang="en-US" sz="2400" dirty="0"/>
              <a:t>Creates safety                                    awareness</a:t>
            </a:r>
          </a:p>
          <a:p>
            <a:pPr marL="457200" indent="-457200" eaLnBrk="1" hangingPunct="1">
              <a:buFontTx/>
              <a:buChar char="•"/>
            </a:pPr>
            <a:endParaRPr lang="en-US" sz="2400" dirty="0"/>
          </a:p>
          <a:p>
            <a:pPr marL="457200" indent="-457200" eaLnBrk="1" hangingPunct="1">
              <a:buFontTx/>
              <a:buChar char="•"/>
            </a:pPr>
            <a:r>
              <a:rPr lang="en-US" sz="2400" dirty="0"/>
              <a:t>Fosters life-long                             safety habits</a:t>
            </a:r>
          </a:p>
          <a:p>
            <a:pPr marL="457200" indent="-457200" eaLnBrk="1" hangingPunct="1">
              <a:buFontTx/>
              <a:buChar char="•"/>
            </a:pPr>
            <a:endParaRPr lang="en-US" sz="2400" dirty="0"/>
          </a:p>
          <a:p>
            <a:pPr marL="457200" indent="-457200" eaLnBrk="1" hangingPunct="1">
              <a:buFontTx/>
              <a:buChar char="•"/>
            </a:pPr>
            <a:r>
              <a:rPr lang="en-US" sz="2400" dirty="0"/>
              <a:t>Includes parents, neighbors and other drivers</a:t>
            </a:r>
          </a:p>
        </p:txBody>
      </p:sp>
      <p:sp>
        <p:nvSpPr>
          <p:cNvPr id="113666" name="Rectangle 27"/>
          <p:cNvSpPr>
            <a:spLocks noGrp="1" noChangeArrowheads="1"/>
          </p:cNvSpPr>
          <p:nvPr>
            <p:ph type="title" idx="4294967295"/>
          </p:nvPr>
        </p:nvSpPr>
        <p:spPr>
          <a:xfrm>
            <a:off x="301752" y="219456"/>
            <a:ext cx="8458200" cy="731520"/>
          </a:xfrm>
          <a:solidFill>
            <a:srgbClr val="085CB8"/>
          </a:solidFill>
        </p:spPr>
        <p:txBody>
          <a:bodyPr/>
          <a:lstStyle/>
          <a:p>
            <a:pPr eaLnBrk="1" hangingPunct="1"/>
            <a:r>
              <a:rPr lang="en-US" sz="3600" dirty="0">
                <a:solidFill>
                  <a:schemeClr val="bg1"/>
                </a:solidFill>
              </a:rPr>
              <a:t>Education</a:t>
            </a:r>
          </a:p>
        </p:txBody>
      </p:sp>
      <p:grpSp>
        <p:nvGrpSpPr>
          <p:cNvPr id="2" name="Group 1"/>
          <p:cNvGrpSpPr/>
          <p:nvPr/>
        </p:nvGrpSpPr>
        <p:grpSpPr>
          <a:xfrm>
            <a:off x="4739640" y="1207193"/>
            <a:ext cx="3839850" cy="4033459"/>
            <a:chOff x="4785360" y="276226"/>
            <a:chExt cx="3839850" cy="4033459"/>
          </a:xfrm>
        </p:grpSpPr>
        <p:pic>
          <p:nvPicPr>
            <p:cNvPr id="5"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6958"/>
            <a:stretch/>
          </p:blipFill>
          <p:spPr bwMode="auto">
            <a:xfrm>
              <a:off x="4785360" y="276226"/>
              <a:ext cx="3839850" cy="373961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785360" y="4063464"/>
              <a:ext cx="2898977" cy="246221"/>
            </a:xfrm>
            <a:prstGeom prst="rect">
              <a:avLst/>
            </a:prstGeom>
            <a:noFill/>
          </p:spPr>
          <p:txBody>
            <a:bodyPr wrap="square" rtlCol="0">
              <a:spAutoFit/>
            </a:bodyPr>
            <a:lstStyle/>
            <a:p>
              <a:r>
                <a:rPr lang="en-US" sz="1000" dirty="0"/>
                <a:t>Cumberland Elementary, Cumberland</a:t>
              </a:r>
            </a:p>
          </p:txBody>
        </p:sp>
      </p:grpSp>
    </p:spTree>
    <p:extLst>
      <p:ext uri="{BB962C8B-B14F-4D97-AF65-F5344CB8AC3E}">
        <p14:creationId xmlns:p14="http://schemas.microsoft.com/office/powerpoint/2010/main" val="368186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33"/>
          <p:cNvSpPr>
            <a:spLocks noGrp="1" noChangeArrowheads="1"/>
          </p:cNvSpPr>
          <p:nvPr>
            <p:ph type="body" sz="half" idx="4294967295"/>
          </p:nvPr>
        </p:nvSpPr>
        <p:spPr>
          <a:xfrm>
            <a:off x="5091021" y="1174470"/>
            <a:ext cx="4591050" cy="4830763"/>
          </a:xfrm>
        </p:spPr>
        <p:txBody>
          <a:bodyPr/>
          <a:lstStyle/>
          <a:p>
            <a:pPr marL="457200" indent="-457200" eaLnBrk="1" hangingPunct="1">
              <a:buFontTx/>
              <a:buChar char="•"/>
            </a:pPr>
            <a:r>
              <a:rPr lang="en-US" sz="2400" dirty="0"/>
              <a:t>Increases popularity of walking and biking</a:t>
            </a:r>
          </a:p>
          <a:p>
            <a:pPr marL="457200" indent="-457200" eaLnBrk="1" hangingPunct="1">
              <a:buFontTx/>
              <a:buChar char="•"/>
            </a:pPr>
            <a:endParaRPr lang="en-US" sz="2400" dirty="0"/>
          </a:p>
          <a:p>
            <a:pPr marL="457200" indent="-457200" eaLnBrk="1" hangingPunct="1">
              <a:buFontTx/>
              <a:buChar char="•"/>
            </a:pPr>
            <a:r>
              <a:rPr lang="en-US" sz="2400" dirty="0"/>
              <a:t>Is an easy way to start SRTS programs</a:t>
            </a:r>
          </a:p>
          <a:p>
            <a:pPr marL="457200" indent="-457200" eaLnBrk="1" hangingPunct="1">
              <a:buFontTx/>
              <a:buChar char="•"/>
            </a:pPr>
            <a:endParaRPr lang="en-US" sz="2400" dirty="0">
              <a:solidFill>
                <a:srgbClr val="FF0000"/>
              </a:solidFill>
            </a:endParaRPr>
          </a:p>
          <a:p>
            <a:pPr marL="457200" indent="-457200" eaLnBrk="1" hangingPunct="1">
              <a:buFontTx/>
              <a:buChar char="•"/>
            </a:pPr>
            <a:r>
              <a:rPr lang="en-US" sz="2400" dirty="0"/>
              <a:t>Emphasizes fun of   walking and biking</a:t>
            </a:r>
          </a:p>
          <a:p>
            <a:pPr marL="457200" indent="-457200" eaLnBrk="1" hangingPunct="1">
              <a:buFontTx/>
              <a:buChar char="•"/>
            </a:pPr>
            <a:endParaRPr lang="en-US" sz="2400" dirty="0"/>
          </a:p>
          <a:p>
            <a:pPr marL="457200" indent="-457200" eaLnBrk="1" hangingPunct="1">
              <a:buFontTx/>
              <a:buChar char="•"/>
            </a:pPr>
            <a:endParaRPr lang="en-US" sz="2400" dirty="0"/>
          </a:p>
        </p:txBody>
      </p:sp>
      <p:sp>
        <p:nvSpPr>
          <p:cNvPr id="6" name="Rectangle 27"/>
          <p:cNvSpPr txBox="1">
            <a:spLocks noChangeArrowheads="1"/>
          </p:cNvSpPr>
          <p:nvPr/>
        </p:nvSpPr>
        <p:spPr bwMode="auto">
          <a:xfrm>
            <a:off x="301752" y="219456"/>
            <a:ext cx="8458200" cy="731520"/>
          </a:xfrm>
          <a:prstGeom prst="rect">
            <a:avLst/>
          </a:prstGeom>
          <a:solidFill>
            <a:srgbClr val="085CB8"/>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0060AA"/>
                </a:solidFill>
                <a:latin typeface="+mj-lt"/>
                <a:ea typeface="MS PGothic" pitchFamily="34" charset="-128"/>
                <a:cs typeface="MS PGothic" charset="0"/>
              </a:defRPr>
            </a:lvl1pPr>
            <a:lvl2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2pPr>
            <a:lvl3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3pPr>
            <a:lvl4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4pPr>
            <a:lvl5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5pPr>
            <a:lvl6pPr marL="457200" algn="l" rtl="0" fontAlgn="base">
              <a:spcBef>
                <a:spcPct val="0"/>
              </a:spcBef>
              <a:spcAft>
                <a:spcPct val="0"/>
              </a:spcAft>
              <a:defRPr sz="2400" b="1">
                <a:solidFill>
                  <a:srgbClr val="FF8000"/>
                </a:solidFill>
                <a:latin typeface="Arial" charset="0"/>
                <a:ea typeface="ＭＳ Ｐゴシック" pitchFamily="1" charset="-128"/>
              </a:defRPr>
            </a:lvl6pPr>
            <a:lvl7pPr marL="914400" algn="l" rtl="0" fontAlgn="base">
              <a:spcBef>
                <a:spcPct val="0"/>
              </a:spcBef>
              <a:spcAft>
                <a:spcPct val="0"/>
              </a:spcAft>
              <a:defRPr sz="2400" b="1">
                <a:solidFill>
                  <a:srgbClr val="FF8000"/>
                </a:solidFill>
                <a:latin typeface="Arial" charset="0"/>
                <a:ea typeface="ＭＳ Ｐゴシック" pitchFamily="1" charset="-128"/>
              </a:defRPr>
            </a:lvl7pPr>
            <a:lvl8pPr marL="1371600" algn="l" rtl="0" fontAlgn="base">
              <a:spcBef>
                <a:spcPct val="0"/>
              </a:spcBef>
              <a:spcAft>
                <a:spcPct val="0"/>
              </a:spcAft>
              <a:defRPr sz="2400" b="1">
                <a:solidFill>
                  <a:srgbClr val="FF8000"/>
                </a:solidFill>
                <a:latin typeface="Arial" charset="0"/>
                <a:ea typeface="ＭＳ Ｐゴシック" pitchFamily="1" charset="-128"/>
              </a:defRPr>
            </a:lvl8pPr>
            <a:lvl9pPr marL="1828800" algn="l" rtl="0" fontAlgn="base">
              <a:spcBef>
                <a:spcPct val="0"/>
              </a:spcBef>
              <a:spcAft>
                <a:spcPct val="0"/>
              </a:spcAft>
              <a:defRPr sz="2400" b="1">
                <a:solidFill>
                  <a:srgbClr val="FF8000"/>
                </a:solidFill>
                <a:latin typeface="Arial" charset="0"/>
                <a:ea typeface="ＭＳ Ｐゴシック" pitchFamily="1" charset="-128"/>
              </a:defRPr>
            </a:lvl9pPr>
          </a:lstStyle>
          <a:p>
            <a:pPr eaLnBrk="1" hangingPunct="1"/>
            <a:r>
              <a:rPr lang="en-US" sz="3600" dirty="0">
                <a:solidFill>
                  <a:schemeClr val="bg1"/>
                </a:solidFill>
              </a:rPr>
              <a:t>Encouragement</a:t>
            </a:r>
            <a:endParaRPr lang="en-US" sz="3600" kern="0" dirty="0">
              <a:solidFill>
                <a:schemeClr val="bg1"/>
              </a:solidFill>
            </a:endParaRPr>
          </a:p>
        </p:txBody>
      </p:sp>
      <p:pic>
        <p:nvPicPr>
          <p:cNvPr id="2" name="Picture 1"/>
          <p:cNvPicPr>
            <a:picLocks noChangeAspect="1"/>
          </p:cNvPicPr>
          <p:nvPr/>
        </p:nvPicPr>
        <p:blipFill>
          <a:blip r:embed="rId3"/>
          <a:stretch>
            <a:fillRect/>
          </a:stretch>
        </p:blipFill>
        <p:spPr>
          <a:xfrm>
            <a:off x="869708" y="1174470"/>
            <a:ext cx="3100408" cy="409745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869708" y="5271925"/>
            <a:ext cx="2898977" cy="246221"/>
          </a:xfrm>
          <a:prstGeom prst="rect">
            <a:avLst/>
          </a:prstGeom>
          <a:noFill/>
        </p:spPr>
        <p:txBody>
          <a:bodyPr wrap="square" rtlCol="0">
            <a:spAutoFit/>
          </a:bodyPr>
          <a:lstStyle/>
          <a:p>
            <a:r>
              <a:rPr lang="en-US" sz="1000" dirty="0"/>
              <a:t>Oak Ridge Elementary, Arlington</a:t>
            </a:r>
          </a:p>
        </p:txBody>
      </p:sp>
    </p:spTree>
    <p:extLst>
      <p:ext uri="{BB962C8B-B14F-4D97-AF65-F5344CB8AC3E}">
        <p14:creationId xmlns:p14="http://schemas.microsoft.com/office/powerpoint/2010/main" val="304018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7"/>
          <p:cNvSpPr>
            <a:spLocks noGrp="1" noChangeArrowheads="1"/>
          </p:cNvSpPr>
          <p:nvPr>
            <p:ph type="body" sz="half" idx="4294967295"/>
          </p:nvPr>
        </p:nvSpPr>
        <p:spPr>
          <a:xfrm>
            <a:off x="104775" y="1132840"/>
            <a:ext cx="4038600" cy="4830763"/>
          </a:xfrm>
        </p:spPr>
        <p:txBody>
          <a:bodyPr/>
          <a:lstStyle/>
          <a:p>
            <a:pPr marL="457200" indent="-457200" eaLnBrk="1" hangingPunct="1">
              <a:lnSpc>
                <a:spcPct val="90000"/>
              </a:lnSpc>
              <a:buFontTx/>
              <a:buChar char="•"/>
            </a:pPr>
            <a:r>
              <a:rPr lang="en-US" sz="2400" dirty="0"/>
              <a:t>Increases awareness of pedestrians and bicyclists</a:t>
            </a:r>
          </a:p>
          <a:p>
            <a:pPr marL="457200" indent="-457200" eaLnBrk="1" hangingPunct="1">
              <a:lnSpc>
                <a:spcPct val="90000"/>
              </a:lnSpc>
              <a:buFontTx/>
              <a:buChar char="•"/>
            </a:pPr>
            <a:endParaRPr lang="en-US" sz="2400" dirty="0"/>
          </a:p>
          <a:p>
            <a:pPr marL="457200" indent="-457200" eaLnBrk="1" hangingPunct="1">
              <a:lnSpc>
                <a:spcPct val="90000"/>
              </a:lnSpc>
              <a:buFontTx/>
              <a:buChar char="•"/>
            </a:pPr>
            <a:r>
              <a:rPr lang="en-US" sz="2400" dirty="0"/>
              <a:t>Improves driver behavior</a:t>
            </a:r>
          </a:p>
          <a:p>
            <a:pPr marL="457200" indent="-457200" eaLnBrk="1" hangingPunct="1">
              <a:lnSpc>
                <a:spcPct val="90000"/>
              </a:lnSpc>
              <a:buFontTx/>
              <a:buChar char="•"/>
            </a:pPr>
            <a:endParaRPr lang="en-US" sz="2400" dirty="0"/>
          </a:p>
          <a:p>
            <a:pPr marL="457200" indent="-457200" eaLnBrk="1" hangingPunct="1">
              <a:lnSpc>
                <a:spcPct val="90000"/>
              </a:lnSpc>
              <a:buFontTx/>
              <a:buChar char="•"/>
            </a:pPr>
            <a:r>
              <a:rPr lang="en-US" sz="2400" dirty="0"/>
              <a:t>Helps children follow traffic rules</a:t>
            </a:r>
          </a:p>
          <a:p>
            <a:pPr marL="457200" indent="-457200" eaLnBrk="1" hangingPunct="1">
              <a:lnSpc>
                <a:spcPct val="90000"/>
              </a:lnSpc>
              <a:buFontTx/>
              <a:buChar char="•"/>
            </a:pPr>
            <a:endParaRPr lang="en-US" sz="2400" dirty="0"/>
          </a:p>
          <a:p>
            <a:pPr marL="457200" indent="-457200" eaLnBrk="1" hangingPunct="1">
              <a:lnSpc>
                <a:spcPct val="90000"/>
              </a:lnSpc>
              <a:buFontTx/>
              <a:buChar char="•"/>
            </a:pPr>
            <a:r>
              <a:rPr lang="en-US" sz="2400" dirty="0"/>
              <a:t>Decreases parent perceptions of danger</a:t>
            </a:r>
          </a:p>
        </p:txBody>
      </p:sp>
      <p:sp>
        <p:nvSpPr>
          <p:cNvPr id="6" name="Rectangle 27"/>
          <p:cNvSpPr txBox="1">
            <a:spLocks noChangeArrowheads="1"/>
          </p:cNvSpPr>
          <p:nvPr/>
        </p:nvSpPr>
        <p:spPr bwMode="auto">
          <a:xfrm>
            <a:off x="301752" y="219456"/>
            <a:ext cx="8458200" cy="731520"/>
          </a:xfrm>
          <a:prstGeom prst="rect">
            <a:avLst/>
          </a:prstGeom>
          <a:solidFill>
            <a:srgbClr val="085CB8"/>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0060AA"/>
                </a:solidFill>
                <a:latin typeface="+mj-lt"/>
                <a:ea typeface="MS PGothic" pitchFamily="34" charset="-128"/>
                <a:cs typeface="MS PGothic" charset="0"/>
              </a:defRPr>
            </a:lvl1pPr>
            <a:lvl2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2pPr>
            <a:lvl3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3pPr>
            <a:lvl4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4pPr>
            <a:lvl5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5pPr>
            <a:lvl6pPr marL="457200" algn="l" rtl="0" fontAlgn="base">
              <a:spcBef>
                <a:spcPct val="0"/>
              </a:spcBef>
              <a:spcAft>
                <a:spcPct val="0"/>
              </a:spcAft>
              <a:defRPr sz="2400" b="1">
                <a:solidFill>
                  <a:srgbClr val="FF8000"/>
                </a:solidFill>
                <a:latin typeface="Arial" charset="0"/>
                <a:ea typeface="ＭＳ Ｐゴシック" pitchFamily="1" charset="-128"/>
              </a:defRPr>
            </a:lvl6pPr>
            <a:lvl7pPr marL="914400" algn="l" rtl="0" fontAlgn="base">
              <a:spcBef>
                <a:spcPct val="0"/>
              </a:spcBef>
              <a:spcAft>
                <a:spcPct val="0"/>
              </a:spcAft>
              <a:defRPr sz="2400" b="1">
                <a:solidFill>
                  <a:srgbClr val="FF8000"/>
                </a:solidFill>
                <a:latin typeface="Arial" charset="0"/>
                <a:ea typeface="ＭＳ Ｐゴシック" pitchFamily="1" charset="-128"/>
              </a:defRPr>
            </a:lvl7pPr>
            <a:lvl8pPr marL="1371600" algn="l" rtl="0" fontAlgn="base">
              <a:spcBef>
                <a:spcPct val="0"/>
              </a:spcBef>
              <a:spcAft>
                <a:spcPct val="0"/>
              </a:spcAft>
              <a:defRPr sz="2400" b="1">
                <a:solidFill>
                  <a:srgbClr val="FF8000"/>
                </a:solidFill>
                <a:latin typeface="Arial" charset="0"/>
                <a:ea typeface="ＭＳ Ｐゴシック" pitchFamily="1" charset="-128"/>
              </a:defRPr>
            </a:lvl8pPr>
            <a:lvl9pPr marL="1828800" algn="l" rtl="0" fontAlgn="base">
              <a:spcBef>
                <a:spcPct val="0"/>
              </a:spcBef>
              <a:spcAft>
                <a:spcPct val="0"/>
              </a:spcAft>
              <a:defRPr sz="2400" b="1">
                <a:solidFill>
                  <a:srgbClr val="FF8000"/>
                </a:solidFill>
                <a:latin typeface="Arial" charset="0"/>
                <a:ea typeface="ＭＳ Ｐゴシック" pitchFamily="1" charset="-128"/>
              </a:defRPr>
            </a:lvl9pPr>
          </a:lstStyle>
          <a:p>
            <a:pPr eaLnBrk="1" hangingPunct="1"/>
            <a:r>
              <a:rPr lang="en-US" sz="3600" dirty="0">
                <a:solidFill>
                  <a:schemeClr val="bg1"/>
                </a:solidFill>
              </a:rPr>
              <a:t>Enforcement</a:t>
            </a:r>
            <a:endParaRPr lang="en-US" sz="3600" kern="0" dirty="0">
              <a:solidFill>
                <a:schemeClr val="bg1"/>
              </a:solidFill>
            </a:endParaRPr>
          </a:p>
        </p:txBody>
      </p:sp>
      <p:grpSp>
        <p:nvGrpSpPr>
          <p:cNvPr id="3" name="Group 2"/>
          <p:cNvGrpSpPr/>
          <p:nvPr/>
        </p:nvGrpSpPr>
        <p:grpSpPr>
          <a:xfrm>
            <a:off x="4143375" y="1132840"/>
            <a:ext cx="4930171" cy="3921926"/>
            <a:chOff x="4143375" y="590550"/>
            <a:chExt cx="4930171" cy="3921926"/>
          </a:xfrm>
        </p:grpSpPr>
        <p:pic>
          <p:nvPicPr>
            <p:cNvPr id="2" name="Picture 1"/>
            <p:cNvPicPr>
              <a:picLocks noChangeAspect="1"/>
            </p:cNvPicPr>
            <p:nvPr/>
          </p:nvPicPr>
          <p:blipFill>
            <a:blip r:embed="rId3"/>
            <a:stretch>
              <a:fillRect/>
            </a:stretch>
          </p:blipFill>
          <p:spPr>
            <a:xfrm>
              <a:off x="4143375" y="590550"/>
              <a:ext cx="4930171" cy="3559976"/>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143375" y="4266255"/>
              <a:ext cx="2898977" cy="246221"/>
            </a:xfrm>
            <a:prstGeom prst="rect">
              <a:avLst/>
            </a:prstGeom>
            <a:noFill/>
          </p:spPr>
          <p:txBody>
            <a:bodyPr wrap="square" rtlCol="0">
              <a:spAutoFit/>
            </a:bodyPr>
            <a:lstStyle/>
            <a:p>
              <a:r>
                <a:rPr lang="en-US" sz="1000" dirty="0"/>
                <a:t>Berkeley Glenn Elementary, Waynesboro</a:t>
              </a:r>
            </a:p>
          </p:txBody>
        </p:sp>
      </p:grpSp>
    </p:spTree>
    <p:extLst>
      <p:ext uri="{BB962C8B-B14F-4D97-AF65-F5344CB8AC3E}">
        <p14:creationId xmlns:p14="http://schemas.microsoft.com/office/powerpoint/2010/main" val="370702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8"/>
          <p:cNvSpPr>
            <a:spLocks noGrp="1" noChangeArrowheads="1"/>
          </p:cNvSpPr>
          <p:nvPr>
            <p:ph type="body" sz="half" idx="4294967295"/>
          </p:nvPr>
        </p:nvSpPr>
        <p:spPr>
          <a:xfrm>
            <a:off x="4802770" y="1287780"/>
            <a:ext cx="4219309" cy="4343400"/>
          </a:xfrm>
        </p:spPr>
        <p:txBody>
          <a:bodyPr/>
          <a:lstStyle/>
          <a:p>
            <a:pPr marL="457200" indent="-457200" eaLnBrk="1" hangingPunct="1">
              <a:lnSpc>
                <a:spcPct val="90000"/>
              </a:lnSpc>
              <a:buFontTx/>
              <a:buChar char="•"/>
            </a:pPr>
            <a:r>
              <a:rPr lang="en-US" sz="2400" dirty="0"/>
              <a:t>Creates safer, more accessible settings for walking and biking</a:t>
            </a:r>
          </a:p>
          <a:p>
            <a:pPr marL="457200" indent="-457200" eaLnBrk="1" hangingPunct="1">
              <a:lnSpc>
                <a:spcPct val="90000"/>
              </a:lnSpc>
              <a:buFontTx/>
              <a:buChar char="•"/>
            </a:pPr>
            <a:endParaRPr lang="en-US" sz="2400" dirty="0"/>
          </a:p>
          <a:p>
            <a:pPr marL="457200" indent="-457200" eaLnBrk="1" hangingPunct="1">
              <a:lnSpc>
                <a:spcPct val="90000"/>
              </a:lnSpc>
              <a:buFontTx/>
              <a:buChar char="•"/>
            </a:pPr>
            <a:r>
              <a:rPr lang="en-US" sz="2400" dirty="0"/>
              <a:t>Can influence behavior</a:t>
            </a:r>
          </a:p>
          <a:p>
            <a:pPr marL="457200" indent="-457200" eaLnBrk="1" hangingPunct="1">
              <a:lnSpc>
                <a:spcPct val="90000"/>
              </a:lnSpc>
              <a:buFontTx/>
              <a:buChar char="•"/>
            </a:pPr>
            <a:endParaRPr lang="en-US" sz="2400" dirty="0"/>
          </a:p>
          <a:p>
            <a:pPr marL="457200" indent="-457200" eaLnBrk="1" hangingPunct="1">
              <a:lnSpc>
                <a:spcPct val="90000"/>
              </a:lnSpc>
              <a:buFontTx/>
              <a:buChar char="•"/>
            </a:pPr>
            <a:r>
              <a:rPr lang="en-US" sz="2400" dirty="0"/>
              <a:t>Important to relate needs near schools to our community’s overall transportation system.</a:t>
            </a:r>
          </a:p>
        </p:txBody>
      </p:sp>
      <p:pic>
        <p:nvPicPr>
          <p:cNvPr id="65540"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1821"/>
          <a:stretch/>
        </p:blipFill>
        <p:spPr bwMode="auto">
          <a:xfrm>
            <a:off x="355599" y="1287780"/>
            <a:ext cx="4262310" cy="3208020"/>
          </a:xfrm>
          <a:prstGeom prst="rect">
            <a:avLst/>
          </a:prstGeom>
          <a:ln>
            <a:noFill/>
          </a:ln>
          <a:effectLst>
            <a:outerShdw blurRad="292100" dist="139700" dir="2700000" algn="tl" rotWithShape="0">
              <a:srgbClr val="333333">
                <a:alpha val="65000"/>
              </a:srgbClr>
            </a:outerShdw>
          </a:effectLst>
        </p:spPr>
      </p:pic>
      <p:sp>
        <p:nvSpPr>
          <p:cNvPr id="6" name="Rectangle 27"/>
          <p:cNvSpPr txBox="1">
            <a:spLocks noChangeArrowheads="1"/>
          </p:cNvSpPr>
          <p:nvPr/>
        </p:nvSpPr>
        <p:spPr bwMode="auto">
          <a:xfrm>
            <a:off x="301752" y="219456"/>
            <a:ext cx="8449056" cy="731520"/>
          </a:xfrm>
          <a:prstGeom prst="rect">
            <a:avLst/>
          </a:prstGeom>
          <a:solidFill>
            <a:srgbClr val="085CB8"/>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0060AA"/>
                </a:solidFill>
                <a:latin typeface="+mj-lt"/>
                <a:ea typeface="MS PGothic" pitchFamily="34" charset="-128"/>
                <a:cs typeface="MS PGothic" charset="0"/>
              </a:defRPr>
            </a:lvl1pPr>
            <a:lvl2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2pPr>
            <a:lvl3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3pPr>
            <a:lvl4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4pPr>
            <a:lvl5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5pPr>
            <a:lvl6pPr marL="457200" algn="l" rtl="0" fontAlgn="base">
              <a:spcBef>
                <a:spcPct val="0"/>
              </a:spcBef>
              <a:spcAft>
                <a:spcPct val="0"/>
              </a:spcAft>
              <a:defRPr sz="2400" b="1">
                <a:solidFill>
                  <a:srgbClr val="FF8000"/>
                </a:solidFill>
                <a:latin typeface="Arial" charset="0"/>
                <a:ea typeface="ＭＳ Ｐゴシック" pitchFamily="1" charset="-128"/>
              </a:defRPr>
            </a:lvl6pPr>
            <a:lvl7pPr marL="914400" algn="l" rtl="0" fontAlgn="base">
              <a:spcBef>
                <a:spcPct val="0"/>
              </a:spcBef>
              <a:spcAft>
                <a:spcPct val="0"/>
              </a:spcAft>
              <a:defRPr sz="2400" b="1">
                <a:solidFill>
                  <a:srgbClr val="FF8000"/>
                </a:solidFill>
                <a:latin typeface="Arial" charset="0"/>
                <a:ea typeface="ＭＳ Ｐゴシック" pitchFamily="1" charset="-128"/>
              </a:defRPr>
            </a:lvl7pPr>
            <a:lvl8pPr marL="1371600" algn="l" rtl="0" fontAlgn="base">
              <a:spcBef>
                <a:spcPct val="0"/>
              </a:spcBef>
              <a:spcAft>
                <a:spcPct val="0"/>
              </a:spcAft>
              <a:defRPr sz="2400" b="1">
                <a:solidFill>
                  <a:srgbClr val="FF8000"/>
                </a:solidFill>
                <a:latin typeface="Arial" charset="0"/>
                <a:ea typeface="ＭＳ Ｐゴシック" pitchFamily="1" charset="-128"/>
              </a:defRPr>
            </a:lvl8pPr>
            <a:lvl9pPr marL="1828800" algn="l" rtl="0" fontAlgn="base">
              <a:spcBef>
                <a:spcPct val="0"/>
              </a:spcBef>
              <a:spcAft>
                <a:spcPct val="0"/>
              </a:spcAft>
              <a:defRPr sz="2400" b="1">
                <a:solidFill>
                  <a:srgbClr val="FF8000"/>
                </a:solidFill>
                <a:latin typeface="Arial" charset="0"/>
                <a:ea typeface="ＭＳ Ｐゴシック" pitchFamily="1" charset="-128"/>
              </a:defRPr>
            </a:lvl9pPr>
          </a:lstStyle>
          <a:p>
            <a:pPr eaLnBrk="1" hangingPunct="1"/>
            <a:r>
              <a:rPr lang="en-US" sz="3600" dirty="0">
                <a:solidFill>
                  <a:schemeClr val="bg1"/>
                </a:solidFill>
              </a:rPr>
              <a:t>Engineering</a:t>
            </a:r>
            <a:endParaRPr lang="en-US" sz="3600" kern="0" dirty="0">
              <a:solidFill>
                <a:schemeClr val="bg1"/>
              </a:solidFill>
            </a:endParaRPr>
          </a:p>
        </p:txBody>
      </p:sp>
      <p:sp>
        <p:nvSpPr>
          <p:cNvPr id="5" name="TextBox 4"/>
          <p:cNvSpPr txBox="1"/>
          <p:nvPr/>
        </p:nvSpPr>
        <p:spPr>
          <a:xfrm>
            <a:off x="361874" y="4584859"/>
            <a:ext cx="2898977" cy="246221"/>
          </a:xfrm>
          <a:prstGeom prst="rect">
            <a:avLst/>
          </a:prstGeom>
          <a:ln>
            <a:noFill/>
          </a:ln>
          <a:effectLst>
            <a:outerShdw blurRad="292100" dist="139700" dir="2700000" algn="tl" rotWithShape="0">
              <a:srgbClr val="333333">
                <a:alpha val="65000"/>
              </a:srgbClr>
            </a:outerShdw>
          </a:effectLst>
        </p:spPr>
        <p:txBody>
          <a:bodyPr wrap="square" rtlCol="0">
            <a:spAutoFit/>
          </a:bodyPr>
          <a:lstStyle/>
          <a:p>
            <a:r>
              <a:rPr lang="en-US" sz="1000" dirty="0"/>
              <a:t>Keister Elementary, Harrisonburg</a:t>
            </a:r>
          </a:p>
        </p:txBody>
      </p:sp>
    </p:spTree>
    <p:extLst>
      <p:ext uri="{BB962C8B-B14F-4D97-AF65-F5344CB8AC3E}">
        <p14:creationId xmlns:p14="http://schemas.microsoft.com/office/powerpoint/2010/main" val="269610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9" name="Picture 6"/>
          <p:cNvPicPr>
            <a:picLocks noChangeAspect="1" noChangeArrowheads="1"/>
          </p:cNvPicPr>
          <p:nvPr/>
        </p:nvPicPr>
        <p:blipFill rotWithShape="1">
          <a:blip r:embed="rId3" cstate="print"/>
          <a:srcRect l="33000" t="20304" r="32253" b="10800"/>
          <a:stretch/>
        </p:blipFill>
        <p:spPr bwMode="auto">
          <a:xfrm>
            <a:off x="4102418" y="990600"/>
            <a:ext cx="4686300" cy="5806440"/>
          </a:xfrm>
          <a:prstGeom prst="rect">
            <a:avLst/>
          </a:prstGeom>
          <a:ln>
            <a:noFill/>
          </a:ln>
          <a:effectLst>
            <a:outerShdw blurRad="292100" dist="139700" dir="2700000" algn="tl" rotWithShape="0">
              <a:srgbClr val="333333">
                <a:alpha val="65000"/>
              </a:srgbClr>
            </a:outerShdw>
          </a:effectLst>
        </p:spPr>
      </p:pic>
      <p:pic>
        <p:nvPicPr>
          <p:cNvPr id="121860" name="Picture 7"/>
          <p:cNvPicPr>
            <a:picLocks noChangeAspect="1" noChangeArrowheads="1"/>
          </p:cNvPicPr>
          <p:nvPr/>
        </p:nvPicPr>
        <p:blipFill rotWithShape="1">
          <a:blip r:embed="rId4" cstate="print"/>
          <a:srcRect l="33520" t="20399" r="32249" b="9599"/>
          <a:stretch/>
        </p:blipFill>
        <p:spPr bwMode="auto">
          <a:xfrm>
            <a:off x="219075" y="1406208"/>
            <a:ext cx="4972050" cy="6353308"/>
          </a:xfrm>
          <a:prstGeom prst="rect">
            <a:avLst/>
          </a:prstGeom>
          <a:ln>
            <a:noFill/>
          </a:ln>
          <a:effectLst>
            <a:outerShdw blurRad="292100" dist="139700" dir="2700000" algn="tl" rotWithShape="0">
              <a:srgbClr val="333333">
                <a:alpha val="65000"/>
              </a:srgbClr>
            </a:outerShdw>
          </a:effectLst>
        </p:spPr>
      </p:pic>
      <p:sp>
        <p:nvSpPr>
          <p:cNvPr id="121858" name="Rectangle 15"/>
          <p:cNvSpPr>
            <a:spLocks noGrp="1" noChangeArrowheads="1"/>
          </p:cNvSpPr>
          <p:nvPr>
            <p:ph type="body" sz="half" idx="4294967295"/>
          </p:nvPr>
        </p:nvSpPr>
        <p:spPr>
          <a:xfrm>
            <a:off x="1191492" y="2859720"/>
            <a:ext cx="6115050" cy="1171092"/>
          </a:xfr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lstStyle/>
          <a:p>
            <a:pPr marL="0" indent="0" algn="ctr" eaLnBrk="1" hangingPunct="1">
              <a:lnSpc>
                <a:spcPct val="90000"/>
              </a:lnSpc>
              <a:buFont typeface="Wingdings 2" pitchFamily="18" charset="2"/>
              <a:buNone/>
            </a:pPr>
            <a:endParaRPr lang="en-US" sz="2400" dirty="0"/>
          </a:p>
          <a:p>
            <a:pPr marL="0" indent="0" algn="ctr" eaLnBrk="1" hangingPunct="1">
              <a:lnSpc>
                <a:spcPct val="90000"/>
              </a:lnSpc>
              <a:buFont typeface="Wingdings 2" pitchFamily="18" charset="2"/>
              <a:buNone/>
            </a:pPr>
            <a:r>
              <a:rPr lang="en-US" sz="2400" dirty="0"/>
              <a:t>Is the program making a difference?</a:t>
            </a:r>
          </a:p>
        </p:txBody>
      </p:sp>
      <p:sp>
        <p:nvSpPr>
          <p:cNvPr id="6" name="Rectangle 15"/>
          <p:cNvSpPr txBox="1">
            <a:spLocks noChangeArrowheads="1"/>
          </p:cNvSpPr>
          <p:nvPr/>
        </p:nvSpPr>
        <p:spPr bwMode="auto">
          <a:xfrm>
            <a:off x="1668419" y="3484890"/>
            <a:ext cx="6115050" cy="1171092"/>
          </a:xfrm>
          <a:prstGeom prst="rect">
            <a:avLst/>
          </a:prstGeom>
          <a:solidFill>
            <a:schemeClr val="bg1"/>
          </a:solidFill>
          <a:ln w="25400" cap="flat" cmpd="sng" algn="ctr">
            <a:solidFill>
              <a:schemeClr val="accent2"/>
            </a:solidFill>
            <a:prstDash val="solid"/>
            <a:miter lim="800000"/>
            <a:headEnd/>
            <a:tailEn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defRPr b="1">
                <a:solidFill>
                  <a:schemeClr val="dk1"/>
                </a:solidFill>
                <a:latin typeface="+mn-lt"/>
                <a:ea typeface="+mn-ea"/>
                <a:cs typeface="+mn-cs"/>
              </a:defRPr>
            </a:lvl1pPr>
            <a:lvl2pPr marL="742950" indent="-285750" algn="l" rtl="0" eaLnBrk="0" fontAlgn="base" hangingPunct="0">
              <a:spcBef>
                <a:spcPct val="20000"/>
              </a:spcBef>
              <a:spcAft>
                <a:spcPct val="0"/>
              </a:spcAft>
              <a:defRPr sz="1600" b="1">
                <a:solidFill>
                  <a:schemeClr val="dk1"/>
                </a:solidFill>
                <a:latin typeface="+mn-lt"/>
                <a:ea typeface="+mn-ea"/>
                <a:cs typeface="+mn-cs"/>
              </a:defRPr>
            </a:lvl2pPr>
            <a:lvl3pPr marL="1143000" indent="-228600" algn="l" rtl="0" eaLnBrk="0" fontAlgn="base" hangingPunct="0">
              <a:spcBef>
                <a:spcPct val="20000"/>
              </a:spcBef>
              <a:spcAft>
                <a:spcPct val="0"/>
              </a:spcAft>
              <a:buChar char="•"/>
              <a:defRPr sz="1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1400">
                <a:solidFill>
                  <a:schemeClr val="dk1"/>
                </a:solidFill>
                <a:latin typeface="+mn-lt"/>
                <a:ea typeface="+mn-ea"/>
                <a:cs typeface="+mn-cs"/>
              </a:defRPr>
            </a:lvl5pPr>
            <a:lvl6pPr marL="2514600" indent="-228600" algn="l" rtl="0" fontAlgn="base">
              <a:spcBef>
                <a:spcPct val="20000"/>
              </a:spcBef>
              <a:spcAft>
                <a:spcPct val="0"/>
              </a:spcAft>
              <a:buChar char="»"/>
              <a:defRPr sz="1400">
                <a:solidFill>
                  <a:schemeClr val="dk1"/>
                </a:solidFill>
                <a:latin typeface="+mn-lt"/>
                <a:ea typeface="+mn-ea"/>
                <a:cs typeface="+mn-cs"/>
              </a:defRPr>
            </a:lvl6pPr>
            <a:lvl7pPr marL="2971800" indent="-228600" algn="l" rtl="0" fontAlgn="base">
              <a:spcBef>
                <a:spcPct val="20000"/>
              </a:spcBef>
              <a:spcAft>
                <a:spcPct val="0"/>
              </a:spcAft>
              <a:buChar char="»"/>
              <a:defRPr sz="1400">
                <a:solidFill>
                  <a:schemeClr val="dk1"/>
                </a:solidFill>
                <a:latin typeface="+mn-lt"/>
                <a:ea typeface="+mn-ea"/>
                <a:cs typeface="+mn-cs"/>
              </a:defRPr>
            </a:lvl7pPr>
            <a:lvl8pPr marL="3429000" indent="-228600" algn="l" rtl="0" fontAlgn="base">
              <a:spcBef>
                <a:spcPct val="20000"/>
              </a:spcBef>
              <a:spcAft>
                <a:spcPct val="0"/>
              </a:spcAft>
              <a:buChar char="»"/>
              <a:defRPr sz="1400">
                <a:solidFill>
                  <a:schemeClr val="dk1"/>
                </a:solidFill>
                <a:latin typeface="+mn-lt"/>
                <a:ea typeface="+mn-ea"/>
                <a:cs typeface="+mn-cs"/>
              </a:defRPr>
            </a:lvl8pPr>
            <a:lvl9pPr marL="3886200" indent="-228600" algn="l" rtl="0" fontAlgn="base">
              <a:spcBef>
                <a:spcPct val="20000"/>
              </a:spcBef>
              <a:spcAft>
                <a:spcPct val="0"/>
              </a:spcAft>
              <a:buChar char="»"/>
              <a:defRPr sz="1400">
                <a:solidFill>
                  <a:schemeClr val="dk1"/>
                </a:solidFill>
                <a:latin typeface="+mn-lt"/>
                <a:ea typeface="+mn-ea"/>
                <a:cs typeface="+mn-cs"/>
              </a:defRPr>
            </a:lvl9pPr>
          </a:lstStyle>
          <a:p>
            <a:pPr marL="0" indent="0" algn="ctr" eaLnBrk="1" hangingPunct="1">
              <a:lnSpc>
                <a:spcPct val="90000"/>
              </a:lnSpc>
              <a:buFont typeface="Wingdings 2" pitchFamily="18" charset="2"/>
              <a:buNone/>
            </a:pPr>
            <a:r>
              <a:rPr lang="en-US" sz="2400" dirty="0"/>
              <a:t>Student Travel Tally Week</a:t>
            </a:r>
          </a:p>
          <a:p>
            <a:pPr marL="0" indent="0" algn="ctr" eaLnBrk="1" hangingPunct="1">
              <a:lnSpc>
                <a:spcPct val="90000"/>
              </a:lnSpc>
              <a:buFont typeface="Wingdings 2" pitchFamily="18" charset="2"/>
              <a:buNone/>
            </a:pPr>
            <a:r>
              <a:rPr lang="en-US" dirty="0"/>
              <a:t>is any week in September or October</a:t>
            </a:r>
            <a:endParaRPr lang="en-US" sz="2400" dirty="0"/>
          </a:p>
        </p:txBody>
      </p:sp>
      <p:sp>
        <p:nvSpPr>
          <p:cNvPr id="8" name="Rectangle 27"/>
          <p:cNvSpPr txBox="1">
            <a:spLocks noChangeArrowheads="1"/>
          </p:cNvSpPr>
          <p:nvPr/>
        </p:nvSpPr>
        <p:spPr bwMode="auto">
          <a:xfrm>
            <a:off x="301752" y="219456"/>
            <a:ext cx="8458200" cy="731520"/>
          </a:xfrm>
          <a:prstGeom prst="rect">
            <a:avLst/>
          </a:prstGeom>
          <a:solidFill>
            <a:srgbClr val="085CB8"/>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0060AA"/>
                </a:solidFill>
                <a:latin typeface="+mj-lt"/>
                <a:ea typeface="MS PGothic" pitchFamily="34" charset="-128"/>
                <a:cs typeface="MS PGothic" charset="0"/>
              </a:defRPr>
            </a:lvl1pPr>
            <a:lvl2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2pPr>
            <a:lvl3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3pPr>
            <a:lvl4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4pPr>
            <a:lvl5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5pPr>
            <a:lvl6pPr marL="457200" algn="l" rtl="0" fontAlgn="base">
              <a:spcBef>
                <a:spcPct val="0"/>
              </a:spcBef>
              <a:spcAft>
                <a:spcPct val="0"/>
              </a:spcAft>
              <a:defRPr sz="2400" b="1">
                <a:solidFill>
                  <a:srgbClr val="FF8000"/>
                </a:solidFill>
                <a:latin typeface="Arial" charset="0"/>
                <a:ea typeface="ＭＳ Ｐゴシック" pitchFamily="1" charset="-128"/>
              </a:defRPr>
            </a:lvl6pPr>
            <a:lvl7pPr marL="914400" algn="l" rtl="0" fontAlgn="base">
              <a:spcBef>
                <a:spcPct val="0"/>
              </a:spcBef>
              <a:spcAft>
                <a:spcPct val="0"/>
              </a:spcAft>
              <a:defRPr sz="2400" b="1">
                <a:solidFill>
                  <a:srgbClr val="FF8000"/>
                </a:solidFill>
                <a:latin typeface="Arial" charset="0"/>
                <a:ea typeface="ＭＳ Ｐゴシック" pitchFamily="1" charset="-128"/>
              </a:defRPr>
            </a:lvl7pPr>
            <a:lvl8pPr marL="1371600" algn="l" rtl="0" fontAlgn="base">
              <a:spcBef>
                <a:spcPct val="0"/>
              </a:spcBef>
              <a:spcAft>
                <a:spcPct val="0"/>
              </a:spcAft>
              <a:defRPr sz="2400" b="1">
                <a:solidFill>
                  <a:srgbClr val="FF8000"/>
                </a:solidFill>
                <a:latin typeface="Arial" charset="0"/>
                <a:ea typeface="ＭＳ Ｐゴシック" pitchFamily="1" charset="-128"/>
              </a:defRPr>
            </a:lvl8pPr>
            <a:lvl9pPr marL="1828800" algn="l" rtl="0" fontAlgn="base">
              <a:spcBef>
                <a:spcPct val="0"/>
              </a:spcBef>
              <a:spcAft>
                <a:spcPct val="0"/>
              </a:spcAft>
              <a:defRPr sz="2400" b="1">
                <a:solidFill>
                  <a:srgbClr val="FF8000"/>
                </a:solidFill>
                <a:latin typeface="Arial" charset="0"/>
                <a:ea typeface="ＭＳ Ｐゴシック" pitchFamily="1" charset="-128"/>
              </a:defRPr>
            </a:lvl9pPr>
          </a:lstStyle>
          <a:p>
            <a:pPr eaLnBrk="1" hangingPunct="1"/>
            <a:r>
              <a:rPr lang="en-US" sz="3600" dirty="0">
                <a:solidFill>
                  <a:schemeClr val="bg1"/>
                </a:solidFill>
              </a:rPr>
              <a:t>Evaluation</a:t>
            </a:r>
            <a:endParaRPr lang="en-US" sz="3600" kern="0" dirty="0">
              <a:solidFill>
                <a:schemeClr val="bg1"/>
              </a:solidFill>
            </a:endParaRPr>
          </a:p>
        </p:txBody>
      </p:sp>
    </p:spTree>
    <p:extLst>
      <p:ext uri="{BB962C8B-B14F-4D97-AF65-F5344CB8AC3E}">
        <p14:creationId xmlns:p14="http://schemas.microsoft.com/office/powerpoint/2010/main" val="206867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95722" y="869950"/>
            <a:ext cx="8464230" cy="4737100"/>
          </a:xfrm>
        </p:spPr>
        <p:txBody>
          <a:bodyPr/>
          <a:lstStyle/>
          <a:p>
            <a:endParaRPr lang="en-US" dirty="0"/>
          </a:p>
          <a:p>
            <a:pPr marL="457200" lvl="1" indent="-457200" eaLnBrk="1" hangingPunct="1">
              <a:lnSpc>
                <a:spcPct val="90000"/>
              </a:lnSpc>
              <a:buFontTx/>
              <a:buChar char="•"/>
            </a:pPr>
            <a:r>
              <a:rPr lang="en-US" sz="2000" dirty="0">
                <a:solidFill>
                  <a:srgbClr val="00408D"/>
                </a:solidFill>
              </a:rPr>
              <a:t>Needs-based approach to allocating resources to achieve fair distribution of benefits and costs.</a:t>
            </a:r>
          </a:p>
          <a:p>
            <a:pPr marL="457200" lvl="1" indent="-457200" eaLnBrk="1" hangingPunct="1">
              <a:lnSpc>
                <a:spcPct val="90000"/>
              </a:lnSpc>
              <a:buFontTx/>
              <a:buChar char="•"/>
            </a:pPr>
            <a:r>
              <a:rPr lang="en-US" sz="2000" dirty="0">
                <a:solidFill>
                  <a:srgbClr val="00408D"/>
                </a:solidFill>
              </a:rPr>
              <a:t>Children from lower-income families are twice as likely to walk to school as children from higher-income families but typically face greater personal and traffic safety risks on their route to school. </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9" name="TextBox 8"/>
          <p:cNvSpPr txBox="1"/>
          <p:nvPr/>
        </p:nvSpPr>
        <p:spPr>
          <a:xfrm>
            <a:off x="2098808" y="6269623"/>
            <a:ext cx="2898977" cy="246221"/>
          </a:xfrm>
          <a:prstGeom prst="rect">
            <a:avLst/>
          </a:prstGeom>
          <a:noFill/>
        </p:spPr>
        <p:txBody>
          <a:bodyPr wrap="square" rtlCol="0">
            <a:spAutoFit/>
          </a:bodyPr>
          <a:lstStyle/>
          <a:p>
            <a:r>
              <a:rPr lang="en-US" sz="1000" dirty="0"/>
              <a:t>http://www.recoftc.org/</a:t>
            </a:r>
          </a:p>
        </p:txBody>
      </p:sp>
      <p:sp>
        <p:nvSpPr>
          <p:cNvPr id="7" name="Rectangle 27">
            <a:extLst>
              <a:ext uri="{FF2B5EF4-FFF2-40B4-BE49-F238E27FC236}">
                <a16:creationId xmlns:a16="http://schemas.microsoft.com/office/drawing/2014/main" id="{633F1540-4261-4586-AE5D-34C679AFFE89}"/>
              </a:ext>
            </a:extLst>
          </p:cNvPr>
          <p:cNvSpPr txBox="1">
            <a:spLocks noChangeArrowheads="1"/>
          </p:cNvSpPr>
          <p:nvPr/>
        </p:nvSpPr>
        <p:spPr bwMode="auto">
          <a:xfrm>
            <a:off x="301752" y="219456"/>
            <a:ext cx="8458200" cy="731520"/>
          </a:xfrm>
          <a:prstGeom prst="rect">
            <a:avLst/>
          </a:prstGeom>
          <a:solidFill>
            <a:srgbClr val="085CB8"/>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0060AA"/>
                </a:solidFill>
                <a:latin typeface="+mj-lt"/>
                <a:ea typeface="MS PGothic" pitchFamily="34" charset="-128"/>
                <a:cs typeface="MS PGothic" charset="0"/>
              </a:defRPr>
            </a:lvl1pPr>
            <a:lvl2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2pPr>
            <a:lvl3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3pPr>
            <a:lvl4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4pPr>
            <a:lvl5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5pPr>
            <a:lvl6pPr marL="457200" algn="l" rtl="0" fontAlgn="base">
              <a:spcBef>
                <a:spcPct val="0"/>
              </a:spcBef>
              <a:spcAft>
                <a:spcPct val="0"/>
              </a:spcAft>
              <a:defRPr sz="2400" b="1">
                <a:solidFill>
                  <a:srgbClr val="FF8000"/>
                </a:solidFill>
                <a:latin typeface="Arial" charset="0"/>
                <a:ea typeface="ＭＳ Ｐゴシック" pitchFamily="1" charset="-128"/>
              </a:defRPr>
            </a:lvl6pPr>
            <a:lvl7pPr marL="914400" algn="l" rtl="0" fontAlgn="base">
              <a:spcBef>
                <a:spcPct val="0"/>
              </a:spcBef>
              <a:spcAft>
                <a:spcPct val="0"/>
              </a:spcAft>
              <a:defRPr sz="2400" b="1">
                <a:solidFill>
                  <a:srgbClr val="FF8000"/>
                </a:solidFill>
                <a:latin typeface="Arial" charset="0"/>
                <a:ea typeface="ＭＳ Ｐゴシック" pitchFamily="1" charset="-128"/>
              </a:defRPr>
            </a:lvl7pPr>
            <a:lvl8pPr marL="1371600" algn="l" rtl="0" fontAlgn="base">
              <a:spcBef>
                <a:spcPct val="0"/>
              </a:spcBef>
              <a:spcAft>
                <a:spcPct val="0"/>
              </a:spcAft>
              <a:defRPr sz="2400" b="1">
                <a:solidFill>
                  <a:srgbClr val="FF8000"/>
                </a:solidFill>
                <a:latin typeface="Arial" charset="0"/>
                <a:ea typeface="ＭＳ Ｐゴシック" pitchFamily="1" charset="-128"/>
              </a:defRPr>
            </a:lvl8pPr>
            <a:lvl9pPr marL="1828800" algn="l" rtl="0" fontAlgn="base">
              <a:spcBef>
                <a:spcPct val="0"/>
              </a:spcBef>
              <a:spcAft>
                <a:spcPct val="0"/>
              </a:spcAft>
              <a:defRPr sz="2400" b="1">
                <a:solidFill>
                  <a:srgbClr val="FF8000"/>
                </a:solidFill>
                <a:latin typeface="Arial" charset="0"/>
                <a:ea typeface="ＭＳ Ｐゴシック" pitchFamily="1" charset="-128"/>
              </a:defRPr>
            </a:lvl9pPr>
          </a:lstStyle>
          <a:p>
            <a:pPr eaLnBrk="1" hangingPunct="1"/>
            <a:r>
              <a:rPr lang="en-US" sz="3600" kern="0" dirty="0">
                <a:solidFill>
                  <a:schemeClr val="bg1"/>
                </a:solidFill>
              </a:rPr>
              <a:t>Equity</a:t>
            </a:r>
          </a:p>
        </p:txBody>
      </p:sp>
      <p:pic>
        <p:nvPicPr>
          <p:cNvPr id="8" name="Picture 7">
            <a:extLst>
              <a:ext uri="{FF2B5EF4-FFF2-40B4-BE49-F238E27FC236}">
                <a16:creationId xmlns:a16="http://schemas.microsoft.com/office/drawing/2014/main" id="{30FB2CDF-F16E-4BB8-B77E-4B7772ACDC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178" t="36430" b="43570"/>
          <a:stretch/>
        </p:blipFill>
        <p:spPr>
          <a:xfrm>
            <a:off x="572011" y="3165057"/>
            <a:ext cx="4841829" cy="2060401"/>
          </a:xfrm>
          <a:prstGeom prst="rect">
            <a:avLst/>
          </a:prstGeom>
        </p:spPr>
      </p:pic>
      <p:pic>
        <p:nvPicPr>
          <p:cNvPr id="6" name="Picture 5"/>
          <p:cNvPicPr>
            <a:picLocks noChangeAspect="1"/>
          </p:cNvPicPr>
          <p:nvPr/>
        </p:nvPicPr>
        <p:blipFill>
          <a:blip r:embed="rId4"/>
          <a:stretch>
            <a:fillRect/>
          </a:stretch>
        </p:blipFill>
        <p:spPr>
          <a:xfrm>
            <a:off x="4299237" y="3165057"/>
            <a:ext cx="4044152" cy="2315809"/>
          </a:xfrm>
          <a:prstGeom prst="rect">
            <a:avLst/>
          </a:prstGeom>
          <a:ln>
            <a:solidFill>
              <a:schemeClr val="tx1"/>
            </a:solidFill>
          </a:ln>
        </p:spPr>
      </p:pic>
    </p:spTree>
    <p:extLst>
      <p:ext uri="{BB962C8B-B14F-4D97-AF65-F5344CB8AC3E}">
        <p14:creationId xmlns:p14="http://schemas.microsoft.com/office/powerpoint/2010/main" val="2094210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Box 11"/>
          <p:cNvSpPr txBox="1">
            <a:spLocks noChangeArrowheads="1"/>
          </p:cNvSpPr>
          <p:nvPr/>
        </p:nvSpPr>
        <p:spPr bwMode="auto">
          <a:xfrm>
            <a:off x="0" y="326375"/>
            <a:ext cx="9144000" cy="769937"/>
          </a:xfrm>
          <a:prstGeom prst="rect">
            <a:avLst/>
          </a:prstGeom>
          <a:noFill/>
          <a:ln w="9525">
            <a:noFill/>
            <a:miter lim="800000"/>
            <a:headEnd/>
            <a:tailEnd/>
          </a:ln>
        </p:spPr>
        <p:txBody>
          <a:bodyPr wrap="square">
            <a:spAutoFit/>
          </a:bodyPr>
          <a:lstStyle/>
          <a:p>
            <a:pPr algn="ctr"/>
            <a:r>
              <a:rPr lang="en-US" sz="4400" b="1" dirty="0">
                <a:solidFill>
                  <a:srgbClr val="FF8000"/>
                </a:solidFill>
              </a:rPr>
              <a:t>Virginia</a:t>
            </a:r>
            <a:r>
              <a:rPr lang="en-US" altLang="en-US" sz="4400" b="1" dirty="0">
                <a:solidFill>
                  <a:srgbClr val="FF8000"/>
                </a:solidFill>
              </a:rPr>
              <a:t>’</a:t>
            </a:r>
            <a:r>
              <a:rPr lang="en-US" altLang="ja-JP" sz="4400" b="1" dirty="0">
                <a:solidFill>
                  <a:srgbClr val="FF8000"/>
                </a:solidFill>
              </a:rPr>
              <a:t>s  SRTS Program</a:t>
            </a:r>
            <a:endParaRPr lang="en-US" sz="4400" b="1" dirty="0">
              <a:solidFill>
                <a:srgbClr val="FF8000"/>
              </a:solidFill>
            </a:endParaRPr>
          </a:p>
        </p:txBody>
      </p:sp>
      <p:sp>
        <p:nvSpPr>
          <p:cNvPr id="4" name="TextBox 11"/>
          <p:cNvSpPr txBox="1">
            <a:spLocks noChangeArrowheads="1"/>
          </p:cNvSpPr>
          <p:nvPr/>
        </p:nvSpPr>
        <p:spPr bwMode="auto">
          <a:xfrm>
            <a:off x="0" y="988865"/>
            <a:ext cx="9144000" cy="523220"/>
          </a:xfrm>
          <a:prstGeom prst="rect">
            <a:avLst/>
          </a:prstGeom>
          <a:noFill/>
          <a:ln w="9525">
            <a:noFill/>
            <a:miter lim="800000"/>
            <a:headEnd/>
            <a:tailEnd/>
          </a:ln>
        </p:spPr>
        <p:txBody>
          <a:bodyPr wrap="square">
            <a:spAutoFit/>
          </a:bodyPr>
          <a:lstStyle/>
          <a:p>
            <a:pPr algn="ctr"/>
            <a:r>
              <a:rPr lang="en-US" sz="2800" b="1" dirty="0">
                <a:solidFill>
                  <a:srgbClr val="00408D"/>
                </a:solidFill>
                <a:latin typeface="+mn-lt"/>
                <a:cs typeface="MS PGothic" charset="0"/>
              </a:rPr>
              <a:t>www.virginiadot.org/saferoutes</a:t>
            </a:r>
            <a:endParaRPr lang="en-US" sz="4400" b="1" dirty="0">
              <a:solidFill>
                <a:srgbClr val="FF8000"/>
              </a:solidFill>
            </a:endParaRPr>
          </a:p>
        </p:txBody>
      </p:sp>
      <p:pic>
        <p:nvPicPr>
          <p:cNvPr id="6" name="Content Placeholder 3"/>
          <p:cNvPicPr>
            <a:picLocks noChangeAspect="1"/>
          </p:cNvPicPr>
          <p:nvPr/>
        </p:nvPicPr>
        <p:blipFill>
          <a:blip r:embed="rId3"/>
          <a:stretch>
            <a:fillRect/>
          </a:stretch>
        </p:blipFill>
        <p:spPr>
          <a:xfrm>
            <a:off x="616857" y="1758802"/>
            <a:ext cx="7910285" cy="3751269"/>
          </a:xfrm>
          <a:prstGeom prst="rect">
            <a:avLst/>
          </a:prstGeom>
        </p:spPr>
      </p:pic>
    </p:spTree>
    <p:extLst>
      <p:ext uri="{BB962C8B-B14F-4D97-AF65-F5344CB8AC3E}">
        <p14:creationId xmlns:p14="http://schemas.microsoft.com/office/powerpoint/2010/main" val="33233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4"/>
          <p:cNvSpPr>
            <a:spLocks noGrp="1" noChangeArrowheads="1"/>
          </p:cNvSpPr>
          <p:nvPr>
            <p:ph type="ctrTitle"/>
          </p:nvPr>
        </p:nvSpPr>
        <p:spPr>
          <a:xfrm>
            <a:off x="1371600" y="3581400"/>
            <a:ext cx="7772400" cy="1295400"/>
          </a:xfrm>
        </p:spPr>
        <p:txBody>
          <a:bodyPr/>
          <a:lstStyle/>
          <a:p>
            <a:pPr eaLnBrk="1" hangingPunct="1"/>
            <a:r>
              <a:rPr lang="en-US" sz="4000" dirty="0"/>
              <a:t>Introduction to Safe Routes to School at </a:t>
            </a:r>
            <a:r>
              <a:rPr lang="en-US" sz="4000" dirty="0">
                <a:solidFill>
                  <a:srgbClr val="00B050"/>
                </a:solidFill>
              </a:rPr>
              <a:t>[name of school]</a:t>
            </a:r>
          </a:p>
        </p:txBody>
      </p:sp>
      <p:sp>
        <p:nvSpPr>
          <p:cNvPr id="31746" name="Rectangle 5"/>
          <p:cNvSpPr>
            <a:spLocks noGrp="1" noChangeArrowheads="1"/>
          </p:cNvSpPr>
          <p:nvPr>
            <p:ph type="subTitle" idx="1"/>
          </p:nvPr>
        </p:nvSpPr>
        <p:spPr>
          <a:xfrm>
            <a:off x="4981575" y="5313363"/>
            <a:ext cx="3505200" cy="1143000"/>
          </a:xfrm>
        </p:spPr>
        <p:txBody>
          <a:bodyPr/>
          <a:lstStyle/>
          <a:p>
            <a:pPr eaLnBrk="1" hangingPunct="1"/>
            <a:r>
              <a:rPr lang="en-US" sz="2800" b="1" dirty="0">
                <a:solidFill>
                  <a:srgbClr val="00B050"/>
                </a:solidFill>
                <a:latin typeface="+mj-lt"/>
              </a:rPr>
              <a:t>[enter date]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1"/>
          <p:cNvSpPr txBox="1">
            <a:spLocks noChangeArrowheads="1"/>
          </p:cNvSpPr>
          <p:nvPr/>
        </p:nvSpPr>
        <p:spPr bwMode="auto">
          <a:xfrm>
            <a:off x="301752" y="219456"/>
            <a:ext cx="8458200" cy="731520"/>
          </a:xfrm>
          <a:prstGeom prst="rect">
            <a:avLst/>
          </a:prstGeom>
          <a:solidFill>
            <a:srgbClr val="085CB8"/>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FF8000"/>
                </a:solidFill>
                <a:latin typeface="+mj-lt"/>
                <a:ea typeface="MS PGothic" pitchFamily="34" charset="-128"/>
                <a:cs typeface="MS PGothic" charset="0"/>
              </a:defRPr>
            </a:lvl1pPr>
            <a:lvl2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2pPr>
            <a:lvl3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3pPr>
            <a:lvl4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4pPr>
            <a:lvl5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5pPr>
            <a:lvl6pPr marL="457200" algn="l" rtl="0" fontAlgn="base">
              <a:spcBef>
                <a:spcPct val="0"/>
              </a:spcBef>
              <a:spcAft>
                <a:spcPct val="0"/>
              </a:spcAft>
              <a:defRPr sz="2400" b="1">
                <a:solidFill>
                  <a:srgbClr val="FF8000"/>
                </a:solidFill>
                <a:latin typeface="Arial" charset="0"/>
                <a:ea typeface="ＭＳ Ｐゴシック" pitchFamily="1" charset="-128"/>
              </a:defRPr>
            </a:lvl6pPr>
            <a:lvl7pPr marL="914400" algn="l" rtl="0" fontAlgn="base">
              <a:spcBef>
                <a:spcPct val="0"/>
              </a:spcBef>
              <a:spcAft>
                <a:spcPct val="0"/>
              </a:spcAft>
              <a:defRPr sz="2400" b="1">
                <a:solidFill>
                  <a:srgbClr val="FF8000"/>
                </a:solidFill>
                <a:latin typeface="Arial" charset="0"/>
                <a:ea typeface="ＭＳ Ｐゴシック" pitchFamily="1" charset="-128"/>
              </a:defRPr>
            </a:lvl7pPr>
            <a:lvl8pPr marL="1371600" algn="l" rtl="0" fontAlgn="base">
              <a:spcBef>
                <a:spcPct val="0"/>
              </a:spcBef>
              <a:spcAft>
                <a:spcPct val="0"/>
              </a:spcAft>
              <a:defRPr sz="2400" b="1">
                <a:solidFill>
                  <a:srgbClr val="FF8000"/>
                </a:solidFill>
                <a:latin typeface="Arial" charset="0"/>
                <a:ea typeface="ＭＳ Ｐゴシック" pitchFamily="1" charset="-128"/>
              </a:defRPr>
            </a:lvl8pPr>
            <a:lvl9pPr marL="1828800" algn="l" rtl="0" fontAlgn="base">
              <a:spcBef>
                <a:spcPct val="0"/>
              </a:spcBef>
              <a:spcAft>
                <a:spcPct val="0"/>
              </a:spcAft>
              <a:defRPr sz="2400" b="1">
                <a:solidFill>
                  <a:srgbClr val="FF8000"/>
                </a:solidFill>
                <a:latin typeface="Arial" charset="0"/>
                <a:ea typeface="ＭＳ Ｐゴシック" pitchFamily="1" charset="-128"/>
              </a:defRPr>
            </a:lvl9pPr>
          </a:lstStyle>
          <a:p>
            <a:pPr eaLnBrk="1" hangingPunct="1"/>
            <a:r>
              <a:rPr lang="en-US" sz="3600" dirty="0">
                <a:solidFill>
                  <a:schemeClr val="bg1"/>
                </a:solidFill>
              </a:rPr>
              <a:t>Role of Virginia</a:t>
            </a:r>
            <a:r>
              <a:rPr lang="en-US" altLang="en-US" sz="3600" dirty="0">
                <a:solidFill>
                  <a:schemeClr val="bg1"/>
                </a:solidFill>
              </a:rPr>
              <a:t>’</a:t>
            </a:r>
            <a:r>
              <a:rPr lang="en-US" altLang="ja-JP" sz="3600" dirty="0">
                <a:solidFill>
                  <a:schemeClr val="bg1"/>
                </a:solidFill>
              </a:rPr>
              <a:t>s SRTS Program</a:t>
            </a:r>
            <a:endParaRPr lang="en-US" sz="3600" dirty="0">
              <a:solidFill>
                <a:schemeClr val="bg1"/>
              </a:solidFill>
            </a:endParaRPr>
          </a:p>
        </p:txBody>
      </p:sp>
      <p:sp>
        <p:nvSpPr>
          <p:cNvPr id="136194" name="Content Placeholder 3"/>
          <p:cNvSpPr>
            <a:spLocks noGrp="1"/>
          </p:cNvSpPr>
          <p:nvPr>
            <p:ph idx="1"/>
          </p:nvPr>
        </p:nvSpPr>
        <p:spPr>
          <a:xfrm>
            <a:off x="304802" y="1074738"/>
            <a:ext cx="3955070" cy="4564062"/>
          </a:xfrm>
        </p:spPr>
        <p:txBody>
          <a:bodyPr/>
          <a:lstStyle/>
          <a:p>
            <a:pPr marL="0" indent="0"/>
            <a:endParaRPr lang="en-US" dirty="0"/>
          </a:p>
          <a:p>
            <a:pPr marL="0" indent="0"/>
            <a:r>
              <a:rPr lang="en-US" dirty="0"/>
              <a:t>Provides support through </a:t>
            </a:r>
          </a:p>
          <a:p>
            <a:pPr marL="457200" indent="-457200">
              <a:buFont typeface="Arial" panose="020B0604020202020204" pitchFamily="34" charset="0"/>
              <a:buChar char="•"/>
            </a:pPr>
            <a:r>
              <a:rPr lang="en-US" dirty="0"/>
              <a:t>Funding</a:t>
            </a:r>
          </a:p>
          <a:p>
            <a:pPr marL="457200" indent="-457200">
              <a:buFont typeface="Arial" panose="020B0604020202020204" pitchFamily="34" charset="0"/>
              <a:buChar char="•"/>
            </a:pPr>
            <a:r>
              <a:rPr lang="en-US" dirty="0"/>
              <a:t>Technical assistance</a:t>
            </a:r>
          </a:p>
          <a:p>
            <a:pPr marL="457200" indent="-457200">
              <a:buFont typeface="Arial" panose="020B0604020202020204" pitchFamily="34" charset="0"/>
              <a:buChar char="•"/>
            </a:pPr>
            <a:r>
              <a:rPr lang="en-US" dirty="0"/>
              <a:t>Other resources</a:t>
            </a:r>
          </a:p>
          <a:p>
            <a:pPr marL="0" indent="0"/>
            <a:endParaRPr lang="en-US" dirty="0"/>
          </a:p>
          <a:p>
            <a:pPr marL="0" indent="0"/>
            <a:r>
              <a:rPr lang="en-US" dirty="0"/>
              <a:t>Encourages a comprehensive approach at a grassroots level</a:t>
            </a:r>
          </a:p>
          <a:p>
            <a:pPr>
              <a:buFontTx/>
              <a:buChar char="•"/>
            </a:pPr>
            <a:endParaRPr lang="en-US" sz="2800" dirty="0"/>
          </a:p>
          <a:p>
            <a:endParaRPr lang="en-US" sz="2800" dirty="0"/>
          </a:p>
          <a:p>
            <a:endParaRPr lang="en-US" sz="2800" dirty="0"/>
          </a:p>
          <a:p>
            <a:endParaRPr lang="en-US" dirty="0"/>
          </a:p>
          <a:p>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593" t="12666" r="13043"/>
          <a:stretch/>
        </p:blipFill>
        <p:spPr bwMode="auto">
          <a:xfrm>
            <a:off x="4259872" y="1415627"/>
            <a:ext cx="4594569" cy="3307080"/>
          </a:xfrm>
          <a:prstGeom prst="rect">
            <a:avLst/>
          </a:prstGeom>
          <a:noFill/>
          <a:effectLst>
            <a:outerShdw blurRad="444500" dist="139700" dir="2700000" algn="tl" rotWithShape="0">
              <a:srgbClr val="000000">
                <a:alpha val="77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001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1"/>
          <p:cNvSpPr txBox="1">
            <a:spLocks noChangeArrowheads="1"/>
          </p:cNvSpPr>
          <p:nvPr/>
        </p:nvSpPr>
        <p:spPr bwMode="auto">
          <a:xfrm>
            <a:off x="301752" y="219456"/>
            <a:ext cx="8458200" cy="731520"/>
          </a:xfrm>
          <a:prstGeom prst="rect">
            <a:avLst/>
          </a:prstGeom>
          <a:solidFill>
            <a:srgbClr val="085CB8"/>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FF8000"/>
                </a:solidFill>
                <a:latin typeface="+mj-lt"/>
                <a:ea typeface="MS PGothic" pitchFamily="34" charset="-128"/>
                <a:cs typeface="MS PGothic" charset="0"/>
              </a:defRPr>
            </a:lvl1pPr>
            <a:lvl2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2pPr>
            <a:lvl3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3pPr>
            <a:lvl4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4pPr>
            <a:lvl5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5pPr>
            <a:lvl6pPr marL="457200" algn="l" rtl="0" fontAlgn="base">
              <a:spcBef>
                <a:spcPct val="0"/>
              </a:spcBef>
              <a:spcAft>
                <a:spcPct val="0"/>
              </a:spcAft>
              <a:defRPr sz="2400" b="1">
                <a:solidFill>
                  <a:srgbClr val="FF8000"/>
                </a:solidFill>
                <a:latin typeface="Arial" charset="0"/>
                <a:ea typeface="ＭＳ Ｐゴシック" pitchFamily="1" charset="-128"/>
              </a:defRPr>
            </a:lvl6pPr>
            <a:lvl7pPr marL="914400" algn="l" rtl="0" fontAlgn="base">
              <a:spcBef>
                <a:spcPct val="0"/>
              </a:spcBef>
              <a:spcAft>
                <a:spcPct val="0"/>
              </a:spcAft>
              <a:defRPr sz="2400" b="1">
                <a:solidFill>
                  <a:srgbClr val="FF8000"/>
                </a:solidFill>
                <a:latin typeface="Arial" charset="0"/>
                <a:ea typeface="ＭＳ Ｐゴシック" pitchFamily="1" charset="-128"/>
              </a:defRPr>
            </a:lvl7pPr>
            <a:lvl8pPr marL="1371600" algn="l" rtl="0" fontAlgn="base">
              <a:spcBef>
                <a:spcPct val="0"/>
              </a:spcBef>
              <a:spcAft>
                <a:spcPct val="0"/>
              </a:spcAft>
              <a:defRPr sz="2400" b="1">
                <a:solidFill>
                  <a:srgbClr val="FF8000"/>
                </a:solidFill>
                <a:latin typeface="Arial" charset="0"/>
                <a:ea typeface="ＭＳ Ｐゴシック" pitchFamily="1" charset="-128"/>
              </a:defRPr>
            </a:lvl8pPr>
            <a:lvl9pPr marL="1828800" algn="l" rtl="0" fontAlgn="base">
              <a:spcBef>
                <a:spcPct val="0"/>
              </a:spcBef>
              <a:spcAft>
                <a:spcPct val="0"/>
              </a:spcAft>
              <a:defRPr sz="2400" b="1">
                <a:solidFill>
                  <a:srgbClr val="FF8000"/>
                </a:solidFill>
                <a:latin typeface="Arial" charset="0"/>
                <a:ea typeface="ＭＳ Ｐゴシック" pitchFamily="1" charset="-128"/>
              </a:defRPr>
            </a:lvl9pPr>
          </a:lstStyle>
          <a:p>
            <a:pPr eaLnBrk="1" hangingPunct="1"/>
            <a:r>
              <a:rPr lang="en-US" sz="3600" dirty="0">
                <a:solidFill>
                  <a:schemeClr val="bg1"/>
                </a:solidFill>
              </a:rPr>
              <a:t>Virginia</a:t>
            </a:r>
            <a:r>
              <a:rPr lang="en-US" altLang="en-US" sz="3600" dirty="0">
                <a:solidFill>
                  <a:schemeClr val="bg1"/>
                </a:solidFill>
              </a:rPr>
              <a:t>’</a:t>
            </a:r>
            <a:r>
              <a:rPr lang="en-US" altLang="ja-JP" sz="3600" dirty="0">
                <a:solidFill>
                  <a:schemeClr val="bg1"/>
                </a:solidFill>
              </a:rPr>
              <a:t>s SRTS Program - Objectives</a:t>
            </a:r>
            <a:endParaRPr lang="en-US" sz="3600" dirty="0">
              <a:solidFill>
                <a:schemeClr val="bg1"/>
              </a:solidFill>
            </a:endParaRPr>
          </a:p>
        </p:txBody>
      </p:sp>
      <p:sp>
        <p:nvSpPr>
          <p:cNvPr id="135170" name="Content Placeholder 3"/>
          <p:cNvSpPr>
            <a:spLocks noGrp="1"/>
          </p:cNvSpPr>
          <p:nvPr>
            <p:ph idx="1"/>
          </p:nvPr>
        </p:nvSpPr>
        <p:spPr>
          <a:xfrm>
            <a:off x="4595957" y="1020557"/>
            <a:ext cx="4548043" cy="4564062"/>
          </a:xfrm>
        </p:spPr>
        <p:txBody>
          <a:bodyPr/>
          <a:lstStyle/>
          <a:p>
            <a:pPr>
              <a:buFontTx/>
              <a:buChar char="•"/>
            </a:pPr>
            <a:r>
              <a:rPr lang="en-US" sz="2000" dirty="0"/>
              <a:t>Enable participation on a variety of levels</a:t>
            </a:r>
          </a:p>
          <a:p>
            <a:pPr>
              <a:buFontTx/>
              <a:buChar char="•"/>
            </a:pPr>
            <a:endParaRPr lang="en-US" sz="1600" dirty="0"/>
          </a:p>
          <a:p>
            <a:pPr>
              <a:buFontTx/>
              <a:buChar char="•"/>
            </a:pPr>
            <a:r>
              <a:rPr lang="en-US" sz="2000" dirty="0"/>
              <a:t>Make program adaptable to participants in urban, suburban, and rural communities</a:t>
            </a:r>
          </a:p>
          <a:p>
            <a:pPr>
              <a:buFontTx/>
              <a:buChar char="•"/>
            </a:pPr>
            <a:endParaRPr lang="en-US" sz="1600" dirty="0"/>
          </a:p>
          <a:p>
            <a:pPr>
              <a:buFontTx/>
              <a:buChar char="•"/>
            </a:pPr>
            <a:r>
              <a:rPr lang="en-US" sz="2000" dirty="0"/>
              <a:t>Promote comprehensive local SRTS programs and activities</a:t>
            </a:r>
          </a:p>
          <a:p>
            <a:pPr>
              <a:buFontTx/>
              <a:buChar char="•"/>
            </a:pPr>
            <a:endParaRPr lang="en-US" sz="1600" dirty="0"/>
          </a:p>
          <a:p>
            <a:pPr>
              <a:buFontTx/>
              <a:buChar char="•"/>
            </a:pPr>
            <a:r>
              <a:rPr lang="en-US" sz="2000" dirty="0"/>
              <a:t>Promote sustainable local programs</a:t>
            </a:r>
          </a:p>
          <a:p>
            <a:pPr>
              <a:buFontTx/>
              <a:buChar char="•"/>
            </a:pPr>
            <a:endParaRPr lang="en-US" sz="1600" dirty="0"/>
          </a:p>
          <a:p>
            <a:pPr>
              <a:buFontTx/>
              <a:buChar char="•"/>
            </a:pPr>
            <a:r>
              <a:rPr lang="en-US" sz="2000" dirty="0"/>
              <a:t>Maximize impact of available funds</a:t>
            </a:r>
          </a:p>
          <a:p>
            <a:endParaRPr lang="en-US" dirty="0"/>
          </a:p>
          <a:p>
            <a:endParaRPr lang="en-US" dirty="0"/>
          </a:p>
          <a:p>
            <a:endParaRPr lang="en-US" dirty="0"/>
          </a:p>
        </p:txBody>
      </p:sp>
      <p:pic>
        <p:nvPicPr>
          <p:cNvPr id="2" name="Picture 1"/>
          <p:cNvPicPr>
            <a:picLocks noChangeAspect="1"/>
          </p:cNvPicPr>
          <p:nvPr/>
        </p:nvPicPr>
        <p:blipFill>
          <a:blip r:embed="rId3"/>
          <a:stretch>
            <a:fillRect/>
          </a:stretch>
        </p:blipFill>
        <p:spPr>
          <a:xfrm>
            <a:off x="-365902" y="1325357"/>
            <a:ext cx="4760102" cy="3304890"/>
          </a:xfrm>
          <a:prstGeom prst="rect">
            <a:avLst/>
          </a:prstGeom>
          <a:noFill/>
          <a:effectLst>
            <a:outerShdw blurRad="444500" dist="139700" dir="2700000" algn="tl" rotWithShape="0">
              <a:srgbClr val="000000">
                <a:alpha val="77000"/>
              </a:srgbClr>
            </a:outerShdw>
          </a:effectLst>
        </p:spPr>
      </p:pic>
      <p:sp>
        <p:nvSpPr>
          <p:cNvPr id="5" name="TextBox 4"/>
          <p:cNvSpPr txBox="1"/>
          <p:nvPr/>
        </p:nvSpPr>
        <p:spPr>
          <a:xfrm>
            <a:off x="2457948" y="4774504"/>
            <a:ext cx="2898977" cy="246221"/>
          </a:xfrm>
          <a:prstGeom prst="rect">
            <a:avLst/>
          </a:prstGeom>
          <a:noFill/>
        </p:spPr>
        <p:txBody>
          <a:bodyPr wrap="square" rtlCol="0">
            <a:spAutoFit/>
          </a:bodyPr>
          <a:lstStyle/>
          <a:p>
            <a:r>
              <a:rPr lang="en-US" sz="1000" dirty="0"/>
              <a:t>Ashlawn Elementary, Arlington</a:t>
            </a:r>
          </a:p>
        </p:txBody>
      </p:sp>
    </p:spTree>
    <p:extLst>
      <p:ext uri="{BB962C8B-B14F-4D97-AF65-F5344CB8AC3E}">
        <p14:creationId xmlns:p14="http://schemas.microsoft.com/office/powerpoint/2010/main" val="345913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2"/>
          <p:cNvSpPr>
            <a:spLocks noGrp="1" noChangeArrowheads="1"/>
          </p:cNvSpPr>
          <p:nvPr>
            <p:ph type="body" sz="half" idx="1"/>
          </p:nvPr>
        </p:nvSpPr>
        <p:spPr>
          <a:xfrm>
            <a:off x="350520" y="1367241"/>
            <a:ext cx="4739995" cy="1833159"/>
          </a:xfrm>
        </p:spPr>
        <p:txBody>
          <a:bodyPr/>
          <a:lstStyle/>
          <a:p>
            <a:pPr marL="295275" indent="-457200">
              <a:buFont typeface="Wingdings" charset="2"/>
              <a:buChar char="Ø"/>
              <a:defRPr/>
            </a:pPr>
            <a:r>
              <a:rPr lang="en-US" sz="2800" dirty="0"/>
              <a:t>QuickStart Mini-Grant </a:t>
            </a:r>
          </a:p>
          <a:p>
            <a:pPr marL="295275" indent="-457200">
              <a:buFont typeface="Wingdings" charset="2"/>
              <a:buChar char="Ø"/>
              <a:defRPr/>
            </a:pPr>
            <a:r>
              <a:rPr lang="en-US" sz="2800" dirty="0"/>
              <a:t>Walkabout Mini-Grant</a:t>
            </a:r>
          </a:p>
          <a:p>
            <a:pPr marL="295275" indent="-457200">
              <a:buFont typeface="Wingdings" charset="2"/>
              <a:buChar char="Ø"/>
              <a:defRPr/>
            </a:pPr>
            <a:r>
              <a:rPr lang="en-US" sz="2800" dirty="0"/>
              <a:t>Non-infrastructure Grant</a:t>
            </a:r>
          </a:p>
          <a:p>
            <a:pPr marL="295275" indent="-457200">
              <a:buFont typeface="Wingdings" charset="2"/>
              <a:buChar char="Ø"/>
              <a:defRPr/>
            </a:pPr>
            <a:r>
              <a:rPr lang="en-US" sz="2800" dirty="0"/>
              <a:t>Infrastructure Grant</a:t>
            </a:r>
          </a:p>
          <a:p>
            <a:pPr marL="295275" indent="-457200">
              <a:buFont typeface="Wingdings" charset="2"/>
              <a:buChar char="Ø"/>
              <a:defRPr/>
            </a:pPr>
            <a:endParaRPr lang="en-US" sz="3000" dirty="0"/>
          </a:p>
          <a:p>
            <a:pPr marL="695325" lvl="1" indent="-457200">
              <a:buFont typeface="Wingdings" charset="2"/>
              <a:buChar char="Ø"/>
              <a:defRPr/>
            </a:pPr>
            <a:endParaRPr lang="en-US" sz="2800" dirty="0">
              <a:solidFill>
                <a:schemeClr val="bg1">
                  <a:lumMod val="85000"/>
                </a:schemeClr>
              </a:solidFill>
            </a:endParaRPr>
          </a:p>
          <a:p>
            <a:pPr marL="6350" lvl="1" indent="0">
              <a:defRPr/>
            </a:pPr>
            <a:endParaRPr lang="en-US" sz="2800" dirty="0"/>
          </a:p>
          <a:p>
            <a:pPr marL="457200" lvl="1" indent="0">
              <a:defRPr/>
            </a:pPr>
            <a:endParaRPr lang="en-US" sz="2800" dirty="0"/>
          </a:p>
          <a:p>
            <a:pPr marL="457200" lvl="1" indent="0">
              <a:defRPr/>
            </a:pPr>
            <a:endParaRPr lang="en-US" sz="2800" dirty="0"/>
          </a:p>
          <a:p>
            <a:pPr marL="0" indent="0" eaLnBrk="1" hangingPunct="1">
              <a:defRPr/>
            </a:pPr>
            <a:endParaRPr lang="en-US" sz="2800" dirty="0">
              <a:cs typeface="+mn-cs"/>
            </a:endParaRPr>
          </a:p>
        </p:txBody>
      </p:sp>
      <p:sp>
        <p:nvSpPr>
          <p:cNvPr id="6" name="Rectangle 31"/>
          <p:cNvSpPr>
            <a:spLocks noGrp="1" noChangeArrowheads="1"/>
          </p:cNvSpPr>
          <p:nvPr>
            <p:ph type="title" idx="4294967295"/>
          </p:nvPr>
        </p:nvSpPr>
        <p:spPr>
          <a:xfrm>
            <a:off x="301752" y="219456"/>
            <a:ext cx="8458200" cy="731520"/>
          </a:xfrm>
          <a:solidFill>
            <a:srgbClr val="085CB8"/>
          </a:solidFill>
        </p:spPr>
        <p:txBody>
          <a:bodyPr/>
          <a:lstStyle/>
          <a:p>
            <a:pPr eaLnBrk="1" hangingPunct="1"/>
            <a:r>
              <a:rPr lang="en-US" altLang="ja-JP" sz="3600" dirty="0">
                <a:solidFill>
                  <a:schemeClr val="bg1"/>
                </a:solidFill>
              </a:rPr>
              <a:t>Funding Opportunities</a:t>
            </a:r>
            <a:endParaRPr lang="en-US" sz="3600" dirty="0">
              <a:solidFill>
                <a:schemeClr val="bg1"/>
              </a:solidFill>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0683" t="10576" r="22938"/>
          <a:stretch/>
        </p:blipFill>
        <p:spPr bwMode="auto">
          <a:xfrm rot="269597">
            <a:off x="4723065" y="2113081"/>
            <a:ext cx="5187455" cy="5110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4886" t="10267" r="15549"/>
          <a:stretch/>
        </p:blipFill>
        <p:spPr bwMode="auto">
          <a:xfrm>
            <a:off x="443662" y="4230662"/>
            <a:ext cx="5118498" cy="4100892"/>
          </a:xfrm>
          <a:prstGeom prst="rect">
            <a:avLst/>
          </a:prstGeom>
          <a:noFill/>
          <a:effectLst>
            <a:outerShdw blurRad="444500" dist="139700" dir="2700000" algn="tl" rotWithShape="0">
              <a:srgbClr val="000000">
                <a:alpha val="77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4615" y="1127357"/>
            <a:ext cx="4053485" cy="5504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845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Content Placeholder 5"/>
          <p:cNvSpPr>
            <a:spLocks noGrp="1"/>
          </p:cNvSpPr>
          <p:nvPr>
            <p:ph idx="1"/>
          </p:nvPr>
        </p:nvSpPr>
        <p:spPr>
          <a:xfrm>
            <a:off x="4572000" y="1138148"/>
            <a:ext cx="4317999" cy="5289549"/>
          </a:xfrm>
        </p:spPr>
        <p:txBody>
          <a:bodyPr/>
          <a:lstStyle/>
          <a:p>
            <a:pPr>
              <a:buFontTx/>
              <a:buChar char="•"/>
            </a:pPr>
            <a:r>
              <a:rPr lang="en-US" sz="2800" dirty="0"/>
              <a:t>$1,000 mini-grants to schools and non-profits </a:t>
            </a:r>
          </a:p>
          <a:p>
            <a:pPr>
              <a:buFontTx/>
              <a:buChar char="•"/>
            </a:pPr>
            <a:r>
              <a:rPr lang="en-US" sz="2800" dirty="0"/>
              <a:t>Easy access to SRTS funds</a:t>
            </a:r>
            <a:endParaRPr lang="en-US" sz="2800" strike="sngStrike" dirty="0"/>
          </a:p>
          <a:p>
            <a:pPr>
              <a:buFontTx/>
              <a:buChar char="•"/>
            </a:pPr>
            <a:r>
              <a:rPr lang="en-US" sz="2800" dirty="0"/>
              <a:t>Online application</a:t>
            </a:r>
          </a:p>
          <a:p>
            <a:pPr>
              <a:buFontTx/>
              <a:buChar char="•"/>
            </a:pPr>
            <a:r>
              <a:rPr lang="en-US" sz="2800" dirty="0"/>
              <a:t>Regular application and award</a:t>
            </a:r>
            <a:r>
              <a:rPr lang="en-US" sz="2800" dirty="0">
                <a:solidFill>
                  <a:srgbClr val="FF0000"/>
                </a:solidFill>
              </a:rPr>
              <a:t> </a:t>
            </a:r>
            <a:r>
              <a:rPr lang="en-US" sz="2800" dirty="0"/>
              <a:t>cycles</a:t>
            </a:r>
            <a:r>
              <a:rPr lang="en-US" sz="2800" dirty="0">
                <a:solidFill>
                  <a:srgbClr val="FF0000"/>
                </a:solidFill>
              </a:rPr>
              <a:t> </a:t>
            </a:r>
          </a:p>
          <a:p>
            <a:pPr>
              <a:buFontTx/>
              <a:buChar char="•"/>
            </a:pPr>
            <a:r>
              <a:rPr lang="en-US" sz="2800" dirty="0"/>
              <a:t>Over 300 mini-grants already awarded</a:t>
            </a:r>
          </a:p>
          <a:p>
            <a:endParaRPr lang="en-US" sz="2000" dirty="0">
              <a:solidFill>
                <a:srgbClr val="F47735"/>
              </a:solidFill>
            </a:endParaRPr>
          </a:p>
          <a:p>
            <a:pPr>
              <a:buFontTx/>
              <a:buChar char="•"/>
            </a:pP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752" y="219456"/>
            <a:ext cx="4784141" cy="73152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011" y="1277044"/>
            <a:ext cx="3582113" cy="4626044"/>
          </a:xfrm>
          <a:prstGeom prst="rect">
            <a:avLst/>
          </a:prstGeom>
          <a:noFill/>
          <a:effectLst>
            <a:outerShdw blurRad="444500" dist="139700" dir="2700000" algn="tl" rotWithShape="0">
              <a:srgbClr val="000000">
                <a:alpha val="77000"/>
              </a:srgbClr>
            </a:outerShdw>
          </a:effectLst>
        </p:spPr>
      </p:pic>
    </p:spTree>
    <p:extLst>
      <p:ext uri="{BB962C8B-B14F-4D97-AF65-F5344CB8AC3E}">
        <p14:creationId xmlns:p14="http://schemas.microsoft.com/office/powerpoint/2010/main" val="302156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4"/>
          <p:cNvSpPr>
            <a:spLocks noGrp="1"/>
          </p:cNvSpPr>
          <p:nvPr>
            <p:ph type="title"/>
          </p:nvPr>
        </p:nvSpPr>
        <p:spPr>
          <a:xfrm>
            <a:off x="521067" y="669073"/>
            <a:ext cx="9144000" cy="1143000"/>
          </a:xfrm>
        </p:spPr>
        <p:txBody>
          <a:bodyPr/>
          <a:lstStyle/>
          <a:p>
            <a:r>
              <a:rPr lang="en-US" sz="3400" dirty="0"/>
              <a:t>Examples of Eligible Activities</a:t>
            </a:r>
          </a:p>
        </p:txBody>
      </p:sp>
      <p:sp>
        <p:nvSpPr>
          <p:cNvPr id="139266" name="Content Placeholder 5"/>
          <p:cNvSpPr>
            <a:spLocks noGrp="1"/>
          </p:cNvSpPr>
          <p:nvPr>
            <p:ph idx="1"/>
          </p:nvPr>
        </p:nvSpPr>
        <p:spPr>
          <a:xfrm>
            <a:off x="290513" y="1360873"/>
            <a:ext cx="3875087" cy="4405312"/>
          </a:xfrm>
        </p:spPr>
        <p:txBody>
          <a:bodyPr/>
          <a:lstStyle/>
          <a:p>
            <a:pPr>
              <a:spcAft>
                <a:spcPts val="800"/>
              </a:spcAft>
              <a:buFontTx/>
              <a:buChar char="•"/>
            </a:pPr>
            <a:endParaRPr lang="en-US" sz="2400" dirty="0"/>
          </a:p>
          <a:p>
            <a:pPr>
              <a:spcAft>
                <a:spcPts val="800"/>
              </a:spcAft>
              <a:buFontTx/>
              <a:buChar char="•"/>
            </a:pPr>
            <a:r>
              <a:rPr lang="en-US" sz="2000" dirty="0"/>
              <a:t>Start a walking school bus, bicycle train, and/or a </a:t>
            </a:r>
            <a:r>
              <a:rPr lang="en-US" altLang="en-US" sz="2000" dirty="0"/>
              <a:t>“</a:t>
            </a:r>
            <a:r>
              <a:rPr lang="en-US" sz="2000" dirty="0"/>
              <a:t>Walking Buddies</a:t>
            </a:r>
            <a:r>
              <a:rPr lang="en-US" altLang="en-US" sz="2000" dirty="0"/>
              <a:t>”</a:t>
            </a:r>
            <a:r>
              <a:rPr lang="en-US" sz="2000" dirty="0"/>
              <a:t> program.</a:t>
            </a:r>
          </a:p>
          <a:p>
            <a:pPr>
              <a:spcAft>
                <a:spcPts val="800"/>
              </a:spcAft>
              <a:buFontTx/>
              <a:buChar char="•"/>
            </a:pPr>
            <a:r>
              <a:rPr lang="en-US" sz="2000" dirty="0"/>
              <a:t>Produce a student-led school assembly, play, or a video.</a:t>
            </a:r>
          </a:p>
          <a:p>
            <a:pPr>
              <a:spcAft>
                <a:spcPts val="800"/>
              </a:spcAft>
              <a:buFontTx/>
              <a:buChar char="•"/>
            </a:pPr>
            <a:r>
              <a:rPr lang="en-US" sz="2000" dirty="0"/>
              <a:t>Start safety patrol or club.</a:t>
            </a:r>
          </a:p>
          <a:p>
            <a:pPr>
              <a:spcAft>
                <a:spcPts val="800"/>
              </a:spcAft>
              <a:buFontTx/>
              <a:buChar char="•"/>
            </a:pPr>
            <a:r>
              <a:rPr lang="en-US" sz="2000" dirty="0"/>
              <a:t>Provide walking/ bicycling safety education.</a:t>
            </a:r>
          </a:p>
          <a:p>
            <a:pPr marL="0" indent="0"/>
            <a:endParaRPr lang="en-US" sz="2400" dirty="0"/>
          </a:p>
        </p:txBody>
      </p:sp>
      <p:sp>
        <p:nvSpPr>
          <p:cNvPr id="6" name="Content Placeholder 5"/>
          <p:cNvSpPr txBox="1">
            <a:spLocks/>
          </p:cNvSpPr>
          <p:nvPr/>
        </p:nvSpPr>
        <p:spPr bwMode="auto">
          <a:xfrm>
            <a:off x="4655078" y="1477915"/>
            <a:ext cx="3875087" cy="44053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b="1">
                <a:solidFill>
                  <a:srgbClr val="00408D"/>
                </a:solidFill>
                <a:latin typeface="+mn-lt"/>
                <a:ea typeface="MS PGothic" pitchFamily="34" charset="-128"/>
                <a:cs typeface="MS PGothic" charset="0"/>
              </a:defRPr>
            </a:lvl1pPr>
            <a:lvl2pPr marL="742950" indent="-285750" algn="l" rtl="0" eaLnBrk="0" fontAlgn="base" hangingPunct="0">
              <a:spcBef>
                <a:spcPct val="20000"/>
              </a:spcBef>
              <a:spcAft>
                <a:spcPct val="0"/>
              </a:spcAft>
              <a:defRPr sz="1600" b="1">
                <a:solidFill>
                  <a:srgbClr val="FF8000"/>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1400">
                <a:solidFill>
                  <a:srgbClr val="00408D"/>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400">
                <a:solidFill>
                  <a:srgbClr val="00408D"/>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rgbClr val="00408D"/>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rgbClr val="00408D"/>
                </a:solidFill>
                <a:latin typeface="+mn-lt"/>
                <a:ea typeface="+mn-ea"/>
              </a:defRPr>
            </a:lvl6pPr>
            <a:lvl7pPr marL="2971800" indent="-228600" algn="l" rtl="0" fontAlgn="base">
              <a:spcBef>
                <a:spcPct val="20000"/>
              </a:spcBef>
              <a:spcAft>
                <a:spcPct val="0"/>
              </a:spcAft>
              <a:buChar char="»"/>
              <a:defRPr sz="1400">
                <a:solidFill>
                  <a:srgbClr val="00408D"/>
                </a:solidFill>
                <a:latin typeface="+mn-lt"/>
                <a:ea typeface="+mn-ea"/>
              </a:defRPr>
            </a:lvl7pPr>
            <a:lvl8pPr marL="3429000" indent="-228600" algn="l" rtl="0" fontAlgn="base">
              <a:spcBef>
                <a:spcPct val="20000"/>
              </a:spcBef>
              <a:spcAft>
                <a:spcPct val="0"/>
              </a:spcAft>
              <a:buChar char="»"/>
              <a:defRPr sz="1400">
                <a:solidFill>
                  <a:srgbClr val="00408D"/>
                </a:solidFill>
                <a:latin typeface="+mn-lt"/>
                <a:ea typeface="+mn-ea"/>
              </a:defRPr>
            </a:lvl8pPr>
            <a:lvl9pPr marL="3886200" indent="-228600" algn="l" rtl="0" fontAlgn="base">
              <a:spcBef>
                <a:spcPct val="20000"/>
              </a:spcBef>
              <a:spcAft>
                <a:spcPct val="0"/>
              </a:spcAft>
              <a:buChar char="»"/>
              <a:defRPr sz="1400">
                <a:solidFill>
                  <a:srgbClr val="00408D"/>
                </a:solidFill>
                <a:latin typeface="+mn-lt"/>
                <a:ea typeface="+mn-ea"/>
              </a:defRPr>
            </a:lvl9pPr>
          </a:lstStyle>
          <a:p>
            <a:pPr>
              <a:buFontTx/>
              <a:buChar char="•"/>
            </a:pPr>
            <a:endParaRPr lang="en-US" dirty="0"/>
          </a:p>
          <a:p>
            <a:pPr>
              <a:spcAft>
                <a:spcPts val="800"/>
              </a:spcAft>
              <a:buFontTx/>
              <a:buChar char="•"/>
            </a:pPr>
            <a:r>
              <a:rPr lang="en-US" sz="2000" dirty="0"/>
              <a:t>Build a “traffic garden” to assist with safety education.</a:t>
            </a:r>
          </a:p>
          <a:p>
            <a:pPr>
              <a:spcAft>
                <a:spcPts val="800"/>
              </a:spcAft>
              <a:buFontTx/>
              <a:buChar char="•"/>
            </a:pPr>
            <a:r>
              <a:rPr lang="en-US" sz="2000" dirty="0"/>
              <a:t>Track mileage with pedometers.</a:t>
            </a:r>
          </a:p>
          <a:p>
            <a:pPr>
              <a:spcAft>
                <a:spcPts val="800"/>
              </a:spcAft>
              <a:buFontTx/>
              <a:buChar char="•"/>
            </a:pPr>
            <a:r>
              <a:rPr lang="en-US" sz="2000" dirty="0"/>
              <a:t>Collaborate with teachers to integrate walking and bicycling into the general curriculum.</a:t>
            </a:r>
          </a:p>
          <a:p>
            <a:pPr>
              <a:buFontTx/>
              <a:buChar char="•"/>
            </a:pPr>
            <a:endParaRPr lang="en-US" dirty="0"/>
          </a:p>
          <a:p>
            <a:pPr>
              <a:buFontTx/>
              <a:buChar char="•"/>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753" y="219456"/>
            <a:ext cx="4784141" cy="731520"/>
          </a:xfrm>
          <a:prstGeom prst="rect">
            <a:avLst/>
          </a:prstGeom>
        </p:spPr>
      </p:pic>
    </p:spTree>
    <p:extLst>
      <p:ext uri="{BB962C8B-B14F-4D97-AF65-F5344CB8AC3E}">
        <p14:creationId xmlns:p14="http://schemas.microsoft.com/office/powerpoint/2010/main" val="223513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19456"/>
            <a:ext cx="8458200" cy="731520"/>
          </a:xfrm>
          <a:solidFill>
            <a:srgbClr val="085CB8"/>
          </a:solidFill>
        </p:spPr>
        <p:txBody>
          <a:bodyPr/>
          <a:lstStyle/>
          <a:p>
            <a:r>
              <a:rPr lang="en-US" dirty="0">
                <a:solidFill>
                  <a:schemeClr val="bg1"/>
                </a:solidFill>
              </a:rPr>
              <a:t>Walkabout Mini-grants</a:t>
            </a:r>
          </a:p>
        </p:txBody>
      </p:sp>
      <p:sp>
        <p:nvSpPr>
          <p:cNvPr id="3" name="Content Placeholder 2"/>
          <p:cNvSpPr>
            <a:spLocks noGrp="1"/>
          </p:cNvSpPr>
          <p:nvPr>
            <p:ph idx="1"/>
          </p:nvPr>
        </p:nvSpPr>
        <p:spPr>
          <a:xfrm>
            <a:off x="304801" y="1001105"/>
            <a:ext cx="4267199" cy="4820961"/>
          </a:xfrm>
        </p:spPr>
        <p:txBody>
          <a:bodyPr/>
          <a:lstStyle/>
          <a:p>
            <a:pPr marL="342900" lvl="1" indent="-342900">
              <a:spcBef>
                <a:spcPts val="1200"/>
              </a:spcBef>
              <a:buFont typeface="Arial" panose="020B0604020202020204" pitchFamily="34" charset="0"/>
              <a:buChar char="•"/>
            </a:pPr>
            <a:r>
              <a:rPr lang="en-US" sz="2000" dirty="0">
                <a:solidFill>
                  <a:srgbClr val="00408D"/>
                </a:solidFill>
              </a:rPr>
              <a:t>Observation of school arrival or dismissal</a:t>
            </a:r>
          </a:p>
          <a:p>
            <a:pPr marL="342900" lvl="1" indent="-342900">
              <a:spcBef>
                <a:spcPts val="1200"/>
              </a:spcBef>
              <a:buFont typeface="Arial" panose="020B0604020202020204" pitchFamily="34" charset="0"/>
              <a:buChar char="•"/>
            </a:pPr>
            <a:r>
              <a:rPr lang="en-US" sz="2000" dirty="0">
                <a:solidFill>
                  <a:srgbClr val="00408D"/>
                </a:solidFill>
              </a:rPr>
              <a:t>Assessment of school walking/biking conditions </a:t>
            </a:r>
          </a:p>
          <a:p>
            <a:pPr marL="342900" lvl="1" indent="-342900">
              <a:spcBef>
                <a:spcPts val="1200"/>
              </a:spcBef>
              <a:buFont typeface="Arial" panose="020B0604020202020204" pitchFamily="34" charset="0"/>
              <a:buChar char="•"/>
            </a:pPr>
            <a:r>
              <a:rPr lang="en-US" sz="2000" dirty="0">
                <a:solidFill>
                  <a:srgbClr val="00408D"/>
                </a:solidFill>
              </a:rPr>
              <a:t>Walkabout report</a:t>
            </a:r>
          </a:p>
          <a:p>
            <a:pPr marL="342900" lvl="1" indent="-342900">
              <a:spcBef>
                <a:spcPts val="1200"/>
              </a:spcBef>
              <a:buFont typeface="Arial" panose="020B0604020202020204" pitchFamily="34" charset="0"/>
              <a:buChar char="•"/>
            </a:pPr>
            <a:r>
              <a:rPr lang="en-US" sz="2000" dirty="0">
                <a:solidFill>
                  <a:srgbClr val="00408D"/>
                </a:solidFill>
              </a:rPr>
              <a:t>Brings together key stakeholders to build consensus </a:t>
            </a:r>
          </a:p>
          <a:p>
            <a:pPr marL="342900" lvl="1" indent="-342900">
              <a:spcBef>
                <a:spcPts val="1200"/>
              </a:spcBef>
              <a:buFont typeface="Arial" panose="020B0604020202020204" pitchFamily="34" charset="0"/>
              <a:buChar char="•"/>
            </a:pPr>
            <a:r>
              <a:rPr lang="en-US" sz="2000" dirty="0">
                <a:solidFill>
                  <a:srgbClr val="00408D"/>
                </a:solidFill>
              </a:rPr>
              <a:t>Can be used as basis for infrastructure grant application</a:t>
            </a:r>
          </a:p>
          <a:p>
            <a:pPr marL="342900" lvl="1" indent="-342900">
              <a:spcBef>
                <a:spcPts val="1200"/>
              </a:spcBef>
              <a:buFont typeface="Arial" panose="020B0604020202020204" pitchFamily="34" charset="0"/>
              <a:buChar char="•"/>
            </a:pPr>
            <a:r>
              <a:rPr lang="en-US" sz="2000" dirty="0">
                <a:solidFill>
                  <a:srgbClr val="00408D"/>
                </a:solidFill>
              </a:rPr>
              <a:t>Online application form</a:t>
            </a:r>
          </a:p>
          <a:p>
            <a:pPr marL="342900" lvl="1" indent="-342900">
              <a:buFont typeface="Arial" panose="020B0604020202020204" pitchFamily="34" charset="0"/>
              <a:buChar char="•"/>
            </a:pPr>
            <a:endParaRPr lang="en-US" sz="2000" dirty="0">
              <a:solidFill>
                <a:srgbClr val="00408D"/>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823" r="25823" b="2620"/>
          <a:stretch/>
        </p:blipFill>
        <p:spPr>
          <a:xfrm>
            <a:off x="4706935" y="1056521"/>
            <a:ext cx="4101097" cy="44737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0014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Non-Infrastructure Grants</a:t>
            </a:r>
          </a:p>
        </p:txBody>
      </p:sp>
      <p:sp>
        <p:nvSpPr>
          <p:cNvPr id="5" name="Content Placeholder 4"/>
          <p:cNvSpPr>
            <a:spLocks noGrp="1"/>
          </p:cNvSpPr>
          <p:nvPr>
            <p:ph sz="half" idx="1"/>
          </p:nvPr>
        </p:nvSpPr>
        <p:spPr>
          <a:xfrm>
            <a:off x="304800" y="981823"/>
            <a:ext cx="4457700" cy="4536107"/>
          </a:xfrm>
        </p:spPr>
        <p:txBody>
          <a:bodyPr/>
          <a:lstStyle/>
          <a:p>
            <a:pPr>
              <a:buFont typeface="Arial" panose="020B0604020202020204" pitchFamily="34" charset="0"/>
              <a:buChar char="•"/>
            </a:pPr>
            <a:r>
              <a:rPr lang="en-US" dirty="0"/>
              <a:t>Fund local coordinator positions</a:t>
            </a:r>
          </a:p>
          <a:p>
            <a:pPr>
              <a:buFont typeface="Arial" panose="020B0604020202020204" pitchFamily="34" charset="0"/>
              <a:buChar char="•"/>
            </a:pPr>
            <a:r>
              <a:rPr lang="en-US" dirty="0"/>
              <a:t>Require an Activities and Program Plan</a:t>
            </a:r>
          </a:p>
          <a:p>
            <a:pPr>
              <a:buFont typeface="Arial" panose="020B0604020202020204" pitchFamily="34" charset="0"/>
              <a:buChar char="•"/>
            </a:pPr>
            <a:r>
              <a:rPr lang="en-US" dirty="0"/>
              <a:t>80-20 match</a:t>
            </a:r>
          </a:p>
          <a:p>
            <a:pPr>
              <a:buFont typeface="Arial" panose="020B0604020202020204" pitchFamily="34" charset="0"/>
              <a:buChar char="•"/>
            </a:pPr>
            <a:r>
              <a:rPr lang="en-US" dirty="0"/>
              <a:t>Applications typically accepted in the winter-spring timeframe</a:t>
            </a:r>
          </a:p>
          <a:p>
            <a:endParaRPr lang="en-US" dirty="0"/>
          </a:p>
          <a:p>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3783" t="4479" r="21514" b="25886"/>
          <a:stretch/>
        </p:blipFill>
        <p:spPr>
          <a:xfrm>
            <a:off x="5029202" y="981823"/>
            <a:ext cx="3381887" cy="2718352"/>
          </a:xfrm>
          <a:prstGeom prst="rect">
            <a:avLst/>
          </a:prstGeom>
          <a:ln>
            <a:solidFill>
              <a:schemeClr val="tx1"/>
            </a:solidFill>
          </a:ln>
        </p:spPr>
      </p:pic>
      <p:sp>
        <p:nvSpPr>
          <p:cNvPr id="8" name="TextBox 7"/>
          <p:cNvSpPr txBox="1"/>
          <p:nvPr/>
        </p:nvSpPr>
        <p:spPr>
          <a:xfrm>
            <a:off x="5029202" y="3754863"/>
            <a:ext cx="2898977" cy="246221"/>
          </a:xfrm>
          <a:prstGeom prst="rect">
            <a:avLst/>
          </a:prstGeom>
          <a:noFill/>
        </p:spPr>
        <p:txBody>
          <a:bodyPr wrap="square" rtlCol="0">
            <a:spAutoFit/>
          </a:bodyPr>
          <a:lstStyle/>
          <a:p>
            <a:r>
              <a:rPr lang="en-US" sz="1000" dirty="0"/>
              <a:t>Stone Spring Elementary, Harrisonburg</a:t>
            </a:r>
          </a:p>
        </p:txBody>
      </p:sp>
    </p:spTree>
    <p:extLst>
      <p:ext uri="{BB962C8B-B14F-4D97-AF65-F5344CB8AC3E}">
        <p14:creationId xmlns:p14="http://schemas.microsoft.com/office/powerpoint/2010/main" val="490202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9456"/>
            <a:ext cx="8458200" cy="731520"/>
          </a:xfrm>
          <a:solidFill>
            <a:srgbClr val="085CB8"/>
          </a:solidFill>
        </p:spPr>
        <p:txBody>
          <a:bodyPr/>
          <a:lstStyle/>
          <a:p>
            <a:r>
              <a:rPr lang="en-US" dirty="0">
                <a:solidFill>
                  <a:schemeClr val="bg1"/>
                </a:solidFill>
              </a:rPr>
              <a:t>Infrastructure Grants</a:t>
            </a:r>
          </a:p>
        </p:txBody>
      </p:sp>
      <p:sp>
        <p:nvSpPr>
          <p:cNvPr id="3" name="Content Placeholder 2"/>
          <p:cNvSpPr>
            <a:spLocks noGrp="1"/>
          </p:cNvSpPr>
          <p:nvPr>
            <p:ph idx="1"/>
          </p:nvPr>
        </p:nvSpPr>
        <p:spPr>
          <a:xfrm>
            <a:off x="150688" y="1454908"/>
            <a:ext cx="4612640" cy="3772412"/>
          </a:xfrm>
        </p:spPr>
        <p:txBody>
          <a:bodyPr/>
          <a:lstStyle/>
          <a:p>
            <a:pPr marL="457200" indent="-457200">
              <a:buFont typeface="Arial" pitchFamily="34" charset="0"/>
              <a:buChar char="•"/>
            </a:pPr>
            <a:r>
              <a:rPr lang="en-US" sz="2000" dirty="0"/>
              <a:t>Transportation Alternatives Program (TAP) administered by VDOT’s Local Assistance Division</a:t>
            </a:r>
          </a:p>
          <a:p>
            <a:pPr marL="457200" indent="-457200">
              <a:buFont typeface="Arial" pitchFamily="34" charset="0"/>
              <a:buChar char="•"/>
            </a:pPr>
            <a:r>
              <a:rPr lang="en-US" sz="2000" dirty="0"/>
              <a:t>Extra points for SRTS projects  </a:t>
            </a:r>
          </a:p>
          <a:p>
            <a:pPr marL="457200" indent="-457200">
              <a:buFont typeface="Arial" pitchFamily="34" charset="0"/>
              <a:buChar char="•"/>
            </a:pPr>
            <a:r>
              <a:rPr lang="en-US" sz="2000" dirty="0"/>
              <a:t>20% match required</a:t>
            </a:r>
          </a:p>
          <a:p>
            <a:pPr marL="457200" indent="-457200">
              <a:buFont typeface="Arial" pitchFamily="34" charset="0"/>
              <a:buChar char="•"/>
            </a:pPr>
            <a:r>
              <a:rPr lang="en-US" sz="2000" dirty="0"/>
              <a:t>Compete with non-SRTS projects</a:t>
            </a:r>
          </a:p>
          <a:p>
            <a:pPr marL="457200" indent="-457200">
              <a:buFont typeface="Arial" pitchFamily="34" charset="0"/>
              <a:buChar char="•"/>
            </a:pPr>
            <a:r>
              <a:rPr lang="en-US" sz="2000" dirty="0"/>
              <a:t>Applications due every 2 years in fall-winter. </a:t>
            </a:r>
          </a:p>
          <a:p>
            <a:pPr marL="457200" indent="-457200">
              <a:buFont typeface="Arial" pitchFamily="34" charset="0"/>
              <a:buChar char="•"/>
            </a:pPr>
            <a:endParaRPr lang="en-US" sz="20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515" r="8449" b="23471"/>
          <a:stretch/>
        </p:blipFill>
        <p:spPr>
          <a:xfrm>
            <a:off x="4848655" y="1454908"/>
            <a:ext cx="4144657" cy="2671804"/>
          </a:xfrm>
          <a:prstGeom prst="rect">
            <a:avLst/>
          </a:prstGeom>
          <a:ln w="12700">
            <a:noFill/>
          </a:ln>
          <a:effectLst>
            <a:outerShdw blurRad="292100" dist="139700" dir="2700000" algn="tl" rotWithShape="0">
              <a:srgbClr val="333333">
                <a:alpha val="65000"/>
              </a:srgbClr>
            </a:outerShdw>
          </a:effectLst>
        </p:spPr>
      </p:pic>
      <p:sp>
        <p:nvSpPr>
          <p:cNvPr id="5" name="TextBox 4"/>
          <p:cNvSpPr txBox="1"/>
          <p:nvPr/>
        </p:nvSpPr>
        <p:spPr>
          <a:xfrm>
            <a:off x="4848655" y="4271415"/>
            <a:ext cx="2898977" cy="246221"/>
          </a:xfrm>
          <a:prstGeom prst="rect">
            <a:avLst/>
          </a:prstGeom>
          <a:noFill/>
        </p:spPr>
        <p:txBody>
          <a:bodyPr wrap="square" rtlCol="0">
            <a:spAutoFit/>
          </a:bodyPr>
          <a:lstStyle/>
          <a:p>
            <a:r>
              <a:rPr lang="en-US" sz="1000" dirty="0"/>
              <a:t>Charles Barrett Elementary, Alexandria</a:t>
            </a:r>
          </a:p>
        </p:txBody>
      </p:sp>
      <p:sp>
        <p:nvSpPr>
          <p:cNvPr id="6" name="Content Placeholder 2">
            <a:extLst>
              <a:ext uri="{FF2B5EF4-FFF2-40B4-BE49-F238E27FC236}">
                <a16:creationId xmlns:a16="http://schemas.microsoft.com/office/drawing/2014/main" id="{5C56CD90-A98F-4338-829A-9ED804AC697D}"/>
              </a:ext>
            </a:extLst>
          </p:cNvPr>
          <p:cNvSpPr txBox="1">
            <a:spLocks/>
          </p:cNvSpPr>
          <p:nvPr/>
        </p:nvSpPr>
        <p:spPr bwMode="auto">
          <a:xfrm>
            <a:off x="150688" y="4845169"/>
            <a:ext cx="8612312" cy="377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b="1">
                <a:solidFill>
                  <a:srgbClr val="00408D"/>
                </a:solidFill>
                <a:latin typeface="+mn-lt"/>
                <a:ea typeface="MS PGothic" pitchFamily="34" charset="-128"/>
                <a:cs typeface="MS PGothic" charset="0"/>
              </a:defRPr>
            </a:lvl1pPr>
            <a:lvl2pPr marL="742950" indent="-285750" algn="l" rtl="0" eaLnBrk="0" fontAlgn="base" hangingPunct="0">
              <a:spcBef>
                <a:spcPct val="20000"/>
              </a:spcBef>
              <a:spcAft>
                <a:spcPct val="0"/>
              </a:spcAft>
              <a:defRPr sz="1600" b="1">
                <a:solidFill>
                  <a:srgbClr val="FF8000"/>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1400">
                <a:solidFill>
                  <a:srgbClr val="00408D"/>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400">
                <a:solidFill>
                  <a:srgbClr val="00408D"/>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rgbClr val="00408D"/>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rgbClr val="00408D"/>
                </a:solidFill>
                <a:latin typeface="+mn-lt"/>
                <a:ea typeface="+mn-ea"/>
              </a:defRPr>
            </a:lvl6pPr>
            <a:lvl7pPr marL="2971800" indent="-228600" algn="l" rtl="0" fontAlgn="base">
              <a:spcBef>
                <a:spcPct val="20000"/>
              </a:spcBef>
              <a:spcAft>
                <a:spcPct val="0"/>
              </a:spcAft>
              <a:buChar char="»"/>
              <a:defRPr sz="1400">
                <a:solidFill>
                  <a:srgbClr val="00408D"/>
                </a:solidFill>
                <a:latin typeface="+mn-lt"/>
                <a:ea typeface="+mn-ea"/>
              </a:defRPr>
            </a:lvl7pPr>
            <a:lvl8pPr marL="3429000" indent="-228600" algn="l" rtl="0" fontAlgn="base">
              <a:spcBef>
                <a:spcPct val="20000"/>
              </a:spcBef>
              <a:spcAft>
                <a:spcPct val="0"/>
              </a:spcAft>
              <a:buChar char="»"/>
              <a:defRPr sz="1400">
                <a:solidFill>
                  <a:srgbClr val="00408D"/>
                </a:solidFill>
                <a:latin typeface="+mn-lt"/>
                <a:ea typeface="+mn-ea"/>
              </a:defRPr>
            </a:lvl8pPr>
            <a:lvl9pPr marL="3886200" indent="-228600" algn="l" rtl="0" fontAlgn="base">
              <a:spcBef>
                <a:spcPct val="20000"/>
              </a:spcBef>
              <a:spcAft>
                <a:spcPct val="0"/>
              </a:spcAft>
              <a:buChar char="»"/>
              <a:defRPr sz="1400">
                <a:solidFill>
                  <a:srgbClr val="00408D"/>
                </a:solidFill>
                <a:latin typeface="+mn-lt"/>
                <a:ea typeface="+mn-ea"/>
              </a:defRPr>
            </a:lvl9pPr>
          </a:lstStyle>
          <a:p>
            <a:pPr marL="457200" indent="-457200">
              <a:buFont typeface="Arial" pitchFamily="34" charset="0"/>
              <a:buChar char="•"/>
            </a:pPr>
            <a:r>
              <a:rPr lang="en-US" sz="2000" kern="0" dirty="0"/>
              <a:t>Details on Local Assistance Division website--</a:t>
            </a:r>
            <a:r>
              <a:rPr lang="en-US" sz="2000" kern="0" dirty="0">
                <a:hlinkClick r:id="rId4"/>
              </a:rPr>
              <a:t>http://www.virginiadot.org/business/local-assistance.asp</a:t>
            </a:r>
            <a:endParaRPr lang="en-US" sz="2000" kern="0" dirty="0"/>
          </a:p>
        </p:txBody>
      </p:sp>
    </p:spTree>
    <p:extLst>
      <p:ext uri="{BB962C8B-B14F-4D97-AF65-F5344CB8AC3E}">
        <p14:creationId xmlns:p14="http://schemas.microsoft.com/office/powerpoint/2010/main" val="786996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31"/>
          <p:cNvSpPr>
            <a:spLocks noGrp="1" noChangeArrowheads="1"/>
          </p:cNvSpPr>
          <p:nvPr>
            <p:ph type="title" idx="4294967295"/>
          </p:nvPr>
        </p:nvSpPr>
        <p:spPr>
          <a:xfrm>
            <a:off x="301752" y="219456"/>
            <a:ext cx="8458200" cy="731520"/>
          </a:xfrm>
          <a:solidFill>
            <a:srgbClr val="085CB8"/>
          </a:solidFill>
        </p:spPr>
        <p:txBody>
          <a:bodyPr/>
          <a:lstStyle/>
          <a:p>
            <a:pPr eaLnBrk="1" hangingPunct="1"/>
            <a:r>
              <a:rPr lang="en-US" sz="3600" dirty="0">
                <a:solidFill>
                  <a:schemeClr val="bg1"/>
                </a:solidFill>
              </a:rPr>
              <a:t>SRTS Coordinator</a:t>
            </a:r>
          </a:p>
        </p:txBody>
      </p:sp>
      <p:sp>
        <p:nvSpPr>
          <p:cNvPr id="146434" name="Rectangle 32"/>
          <p:cNvSpPr>
            <a:spLocks noGrp="1" noChangeArrowheads="1"/>
          </p:cNvSpPr>
          <p:nvPr>
            <p:ph type="body" sz="half" idx="4294967295"/>
          </p:nvPr>
        </p:nvSpPr>
        <p:spPr>
          <a:xfrm>
            <a:off x="663575" y="1386840"/>
            <a:ext cx="7816850" cy="4859337"/>
          </a:xfrm>
        </p:spPr>
        <p:txBody>
          <a:bodyPr/>
          <a:lstStyle/>
          <a:p>
            <a:pPr marL="0" indent="0" algn="ctr" eaLnBrk="1" hangingPunct="1"/>
            <a:r>
              <a:rPr lang="en-US" sz="2800" dirty="0"/>
              <a:t>Katherine Graham</a:t>
            </a:r>
          </a:p>
          <a:p>
            <a:pPr marL="0" indent="0" eaLnBrk="1" hangingPunct="1"/>
            <a:endParaRPr lang="en-US" sz="1400" dirty="0"/>
          </a:p>
          <a:p>
            <a:pPr marL="0" indent="0" eaLnBrk="1" hangingPunct="1">
              <a:buFont typeface="Wingdings 2" pitchFamily="18" charset="2"/>
              <a:buNone/>
            </a:pPr>
            <a:endParaRPr lang="en-US" sz="2800" dirty="0"/>
          </a:p>
          <a:p>
            <a:pPr marL="0" indent="0" eaLnBrk="1" hangingPunct="1"/>
            <a:endParaRPr lang="en-US" sz="2800" dirty="0"/>
          </a:p>
          <a:p>
            <a:pPr marL="0" indent="0" eaLnBrk="1" hangingPunct="1">
              <a:buFont typeface="Wingdings 2" pitchFamily="18" charset="2"/>
              <a:buNone/>
            </a:pPr>
            <a:endParaRPr lang="en-US" sz="1400" dirty="0"/>
          </a:p>
        </p:txBody>
      </p:sp>
      <p:pic>
        <p:nvPicPr>
          <p:cNvPr id="3" name="Picture 2">
            <a:extLst>
              <a:ext uri="{FF2B5EF4-FFF2-40B4-BE49-F238E27FC236}">
                <a16:creationId xmlns:a16="http://schemas.microsoft.com/office/drawing/2014/main" id="{A203FF24-6774-4A73-B306-73E3645891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266"/>
          <a:stretch/>
        </p:blipFill>
        <p:spPr>
          <a:xfrm>
            <a:off x="2849537" y="1970659"/>
            <a:ext cx="3444926" cy="41035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857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19456"/>
            <a:ext cx="8458200" cy="731520"/>
          </a:xfrm>
          <a:solidFill>
            <a:srgbClr val="085CB8"/>
          </a:solidFill>
        </p:spPr>
        <p:txBody>
          <a:bodyPr/>
          <a:lstStyle/>
          <a:p>
            <a:r>
              <a:rPr lang="en-US" sz="3200" dirty="0">
                <a:solidFill>
                  <a:schemeClr val="bg1"/>
                </a:solidFill>
              </a:rPr>
              <a:t>Local</a:t>
            </a:r>
            <a:r>
              <a:rPr lang="en-US" sz="3200" dirty="0"/>
              <a:t> </a:t>
            </a:r>
            <a:r>
              <a:rPr lang="en-US" sz="3200" dirty="0">
                <a:solidFill>
                  <a:schemeClr val="bg1"/>
                </a:solidFill>
              </a:rPr>
              <a:t>Technical Assistance Coordinators</a:t>
            </a:r>
          </a:p>
        </p:txBody>
      </p:sp>
      <p:sp>
        <p:nvSpPr>
          <p:cNvPr id="7" name="TextBox 6"/>
          <p:cNvSpPr txBox="1"/>
          <p:nvPr/>
        </p:nvSpPr>
        <p:spPr>
          <a:xfrm>
            <a:off x="5175361" y="2837675"/>
            <a:ext cx="3862762" cy="1938992"/>
          </a:xfrm>
          <a:prstGeom prst="rect">
            <a:avLst/>
          </a:prstGeom>
          <a:noFill/>
        </p:spPr>
        <p:txBody>
          <a:bodyPr wrap="square" rtlCol="0">
            <a:spAutoFit/>
          </a:bodyPr>
          <a:lstStyle/>
          <a:p>
            <a:r>
              <a:rPr lang="en-US" sz="2000" b="1" dirty="0"/>
              <a:t>Ways to Contact Your LTAC</a:t>
            </a:r>
          </a:p>
          <a:p>
            <a:endParaRPr lang="en-US" sz="2000" dirty="0"/>
          </a:p>
          <a:p>
            <a:pPr>
              <a:spcAft>
                <a:spcPts val="1200"/>
              </a:spcAft>
            </a:pPr>
            <a:r>
              <a:rPr lang="en-US" sz="2000" dirty="0"/>
              <a:t>Email: info@virginiasrts.org</a:t>
            </a:r>
          </a:p>
          <a:p>
            <a:pPr>
              <a:spcAft>
                <a:spcPts val="1200"/>
              </a:spcAft>
            </a:pPr>
            <a:r>
              <a:rPr lang="en-US" sz="2000" dirty="0"/>
              <a:t>Toll free hotline: 855-601-7787</a:t>
            </a:r>
          </a:p>
          <a:p>
            <a:endParaRPr lang="en-US" sz="2000" dirty="0"/>
          </a:p>
        </p:txBody>
      </p:sp>
      <p:pic>
        <p:nvPicPr>
          <p:cNvPr id="4" name="Picture 3">
            <a:extLst>
              <a:ext uri="{FF2B5EF4-FFF2-40B4-BE49-F238E27FC236}">
                <a16:creationId xmlns:a16="http://schemas.microsoft.com/office/drawing/2014/main" id="{D34F4732-759B-4403-84F9-C35A711CC8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752" y="1624866"/>
            <a:ext cx="4669521" cy="3608267"/>
          </a:xfrm>
          <a:prstGeom prst="rect">
            <a:avLst/>
          </a:prstGeom>
        </p:spPr>
      </p:pic>
    </p:spTree>
    <p:extLst>
      <p:ext uri="{BB962C8B-B14F-4D97-AF65-F5344CB8AC3E}">
        <p14:creationId xmlns:p14="http://schemas.microsoft.com/office/powerpoint/2010/main" val="2576929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03200" y="101600"/>
            <a:ext cx="8458200" cy="723900"/>
          </a:xfrm>
        </p:spPr>
        <p:txBody>
          <a:bodyPr/>
          <a:lstStyle/>
          <a:p>
            <a:r>
              <a:rPr lang="en-US" sz="4400" dirty="0"/>
              <a:t>Outline</a:t>
            </a:r>
          </a:p>
        </p:txBody>
      </p:sp>
      <p:sp>
        <p:nvSpPr>
          <p:cNvPr id="33794" name="Content Placeholder 2"/>
          <p:cNvSpPr>
            <a:spLocks noGrp="1"/>
          </p:cNvSpPr>
          <p:nvPr>
            <p:ph idx="1"/>
          </p:nvPr>
        </p:nvSpPr>
        <p:spPr>
          <a:xfrm>
            <a:off x="292100" y="977900"/>
            <a:ext cx="8577580" cy="4543425"/>
          </a:xfrm>
        </p:spPr>
        <p:txBody>
          <a:bodyPr/>
          <a:lstStyle/>
          <a:p>
            <a:pPr>
              <a:buFontTx/>
              <a:buChar char="•"/>
            </a:pPr>
            <a:r>
              <a:rPr lang="en-US" sz="3200" dirty="0"/>
              <a:t>Introductions</a:t>
            </a:r>
          </a:p>
          <a:p>
            <a:pPr>
              <a:buFontTx/>
              <a:buChar char="•"/>
            </a:pPr>
            <a:r>
              <a:rPr lang="en-US" sz="3200" dirty="0">
                <a:solidFill>
                  <a:srgbClr val="00B050"/>
                </a:solidFill>
              </a:rPr>
              <a:t>Y/Our </a:t>
            </a:r>
            <a:r>
              <a:rPr lang="en-US" sz="3200" dirty="0"/>
              <a:t>school</a:t>
            </a:r>
          </a:p>
          <a:p>
            <a:pPr>
              <a:buFontTx/>
              <a:buChar char="•"/>
            </a:pPr>
            <a:r>
              <a:rPr lang="en-US" sz="3200" dirty="0"/>
              <a:t>What is Safe Routes to School (SRTS)? </a:t>
            </a:r>
          </a:p>
          <a:p>
            <a:pPr>
              <a:buFontTx/>
              <a:buChar char="•"/>
            </a:pPr>
            <a:r>
              <a:rPr lang="en-US" sz="3200" dirty="0"/>
              <a:t>Virginia SRTS Program</a:t>
            </a:r>
          </a:p>
          <a:p>
            <a:pPr>
              <a:buFontTx/>
              <a:buChar char="•"/>
            </a:pPr>
            <a:r>
              <a:rPr lang="en-US" sz="3200" dirty="0"/>
              <a:t>Next Steps</a:t>
            </a:r>
          </a:p>
          <a:p>
            <a:endParaRPr lang="en-US" dirty="0"/>
          </a:p>
          <a:p>
            <a:endParaRPr lang="en-US" dirty="0"/>
          </a:p>
        </p:txBody>
      </p:sp>
    </p:spTree>
    <p:extLst>
      <p:ext uri="{BB962C8B-B14F-4D97-AF65-F5344CB8AC3E}">
        <p14:creationId xmlns:p14="http://schemas.microsoft.com/office/powerpoint/2010/main" val="321322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31"/>
          <p:cNvSpPr>
            <a:spLocks noGrp="1" noChangeArrowheads="1"/>
          </p:cNvSpPr>
          <p:nvPr>
            <p:ph type="title" idx="4294967295"/>
          </p:nvPr>
        </p:nvSpPr>
        <p:spPr>
          <a:xfrm>
            <a:off x="301752" y="219456"/>
            <a:ext cx="8458200" cy="731520"/>
          </a:xfrm>
          <a:solidFill>
            <a:srgbClr val="085CB8"/>
          </a:solidFill>
        </p:spPr>
        <p:txBody>
          <a:bodyPr/>
          <a:lstStyle/>
          <a:p>
            <a:pPr eaLnBrk="1" hangingPunct="1"/>
            <a:r>
              <a:rPr lang="en-US" sz="3600" dirty="0">
                <a:solidFill>
                  <a:schemeClr val="bg1"/>
                </a:solidFill>
              </a:rPr>
              <a:t>Virginia</a:t>
            </a:r>
            <a:r>
              <a:rPr lang="en-US" altLang="en-US" sz="3600" dirty="0">
                <a:solidFill>
                  <a:schemeClr val="bg1"/>
                </a:solidFill>
              </a:rPr>
              <a:t>’</a:t>
            </a:r>
            <a:r>
              <a:rPr lang="en-US" altLang="ja-JP" sz="3600" dirty="0">
                <a:solidFill>
                  <a:schemeClr val="bg1"/>
                </a:solidFill>
              </a:rPr>
              <a:t>s SRTS Program - Resources</a:t>
            </a:r>
            <a:endParaRPr lang="en-US" sz="3600" dirty="0">
              <a:solidFill>
                <a:schemeClr val="bg1"/>
              </a:solidFill>
            </a:endParaRPr>
          </a:p>
        </p:txBody>
      </p:sp>
      <p:sp>
        <p:nvSpPr>
          <p:cNvPr id="146434" name="Rectangle 32"/>
          <p:cNvSpPr>
            <a:spLocks noGrp="1" noChangeArrowheads="1"/>
          </p:cNvSpPr>
          <p:nvPr>
            <p:ph type="body" sz="half" idx="4294967295"/>
          </p:nvPr>
        </p:nvSpPr>
        <p:spPr>
          <a:xfrm>
            <a:off x="355600" y="1135627"/>
            <a:ext cx="8288338" cy="4859337"/>
          </a:xfrm>
        </p:spPr>
        <p:txBody>
          <a:bodyPr/>
          <a:lstStyle/>
          <a:p>
            <a:pPr marL="0" indent="0" eaLnBrk="1" hangingPunct="1"/>
            <a:r>
              <a:rPr lang="en-US" sz="2800" dirty="0"/>
              <a:t>Starter Kit</a:t>
            </a:r>
          </a:p>
          <a:p>
            <a:pPr marL="0" indent="0" eaLnBrk="1" hangingPunct="1"/>
            <a:r>
              <a:rPr lang="en-US" sz="2800" dirty="0"/>
              <a:t>Learn It. Do It. Live It!</a:t>
            </a:r>
          </a:p>
          <a:p>
            <a:pPr marL="0" indent="0" eaLnBrk="1" hangingPunct="1"/>
            <a:r>
              <a:rPr lang="en-US" sz="2800" dirty="0"/>
              <a:t>Zone In, Not Out</a:t>
            </a:r>
          </a:p>
          <a:p>
            <a:pPr marL="0" indent="0" eaLnBrk="1" hangingPunct="1"/>
            <a:endParaRPr lang="en-US" sz="2000" dirty="0"/>
          </a:p>
          <a:p>
            <a:pPr marL="0" indent="0" eaLnBrk="1" hangingPunct="1"/>
            <a:endParaRPr lang="en-US" sz="2800" dirty="0"/>
          </a:p>
          <a:p>
            <a:pPr marL="0" indent="0" eaLnBrk="1" hangingPunct="1">
              <a:buFont typeface="Wingdings 2" pitchFamily="18" charset="2"/>
              <a:buNone/>
            </a:pPr>
            <a:endParaRPr lang="en-US" sz="1400" dirty="0"/>
          </a:p>
        </p:txBody>
      </p:sp>
      <p:pic>
        <p:nvPicPr>
          <p:cNvPr id="3" name="Picture 2" descr="Screen Shot 2012-11-06 at 2.34.11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3162" y="1135627"/>
            <a:ext cx="2771370" cy="3340121"/>
          </a:xfrm>
          <a:prstGeom prst="rect">
            <a:avLst/>
          </a:prstGeom>
          <a:effectLst>
            <a:outerShdw blurRad="292100" dist="139700" dir="2700000" algn="tl" rotWithShape="0">
              <a:srgbClr val="000000">
                <a:alpha val="65000"/>
              </a:srgbClr>
            </a:outerShdw>
          </a:effectLst>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913" t="11600" r="16522" b="3867"/>
          <a:stretch/>
        </p:blipFill>
        <p:spPr bwMode="auto">
          <a:xfrm>
            <a:off x="878305" y="2882544"/>
            <a:ext cx="4221737" cy="31864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vdot.virginia.gov/VDOT/Programs/asset_upload_file610_108635.png">
            <a:extLst>
              <a:ext uri="{FF2B5EF4-FFF2-40B4-BE49-F238E27FC236}">
                <a16:creationId xmlns:a16="http://schemas.microsoft.com/office/drawing/2014/main" id="{BFEF5547-9447-4EFB-A18A-04C35EA0A4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3162" y="4627750"/>
            <a:ext cx="1791721" cy="1847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6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2"/>
          <p:cNvSpPr txBox="1">
            <a:spLocks noChangeArrowheads="1"/>
          </p:cNvSpPr>
          <p:nvPr/>
        </p:nvSpPr>
        <p:spPr bwMode="auto">
          <a:xfrm>
            <a:off x="355600" y="1135627"/>
            <a:ext cx="8288338" cy="48593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b="1">
                <a:solidFill>
                  <a:srgbClr val="00408D"/>
                </a:solidFill>
                <a:latin typeface="+mn-lt"/>
                <a:ea typeface="MS PGothic" pitchFamily="34" charset="-128"/>
                <a:cs typeface="MS PGothic" charset="0"/>
              </a:defRPr>
            </a:lvl1pPr>
            <a:lvl2pPr marL="742950" indent="-285750" algn="l" rtl="0" eaLnBrk="0" fontAlgn="base" hangingPunct="0">
              <a:spcBef>
                <a:spcPct val="20000"/>
              </a:spcBef>
              <a:spcAft>
                <a:spcPct val="0"/>
              </a:spcAft>
              <a:defRPr sz="1600" b="1">
                <a:solidFill>
                  <a:srgbClr val="FF8000"/>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1400">
                <a:solidFill>
                  <a:srgbClr val="00408D"/>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400">
                <a:solidFill>
                  <a:srgbClr val="00408D"/>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rgbClr val="00408D"/>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rgbClr val="00408D"/>
                </a:solidFill>
                <a:latin typeface="+mn-lt"/>
                <a:ea typeface="+mn-ea"/>
              </a:defRPr>
            </a:lvl6pPr>
            <a:lvl7pPr marL="2971800" indent="-228600" algn="l" rtl="0" fontAlgn="base">
              <a:spcBef>
                <a:spcPct val="20000"/>
              </a:spcBef>
              <a:spcAft>
                <a:spcPct val="0"/>
              </a:spcAft>
              <a:buChar char="»"/>
              <a:defRPr sz="1400">
                <a:solidFill>
                  <a:srgbClr val="00408D"/>
                </a:solidFill>
                <a:latin typeface="+mn-lt"/>
                <a:ea typeface="+mn-ea"/>
              </a:defRPr>
            </a:lvl7pPr>
            <a:lvl8pPr marL="3429000" indent="-228600" algn="l" rtl="0" fontAlgn="base">
              <a:spcBef>
                <a:spcPct val="20000"/>
              </a:spcBef>
              <a:spcAft>
                <a:spcPct val="0"/>
              </a:spcAft>
              <a:buChar char="»"/>
              <a:defRPr sz="1400">
                <a:solidFill>
                  <a:srgbClr val="00408D"/>
                </a:solidFill>
                <a:latin typeface="+mn-lt"/>
                <a:ea typeface="+mn-ea"/>
              </a:defRPr>
            </a:lvl8pPr>
            <a:lvl9pPr marL="3886200" indent="-228600" algn="l" rtl="0" fontAlgn="base">
              <a:spcBef>
                <a:spcPct val="20000"/>
              </a:spcBef>
              <a:spcAft>
                <a:spcPct val="0"/>
              </a:spcAft>
              <a:buChar char="»"/>
              <a:defRPr sz="1400">
                <a:solidFill>
                  <a:srgbClr val="00408D"/>
                </a:solidFill>
                <a:latin typeface="+mn-lt"/>
                <a:ea typeface="+mn-ea"/>
              </a:defRPr>
            </a:lvl9pPr>
          </a:lstStyle>
          <a:p>
            <a:pPr marL="0" indent="0" eaLnBrk="1" hangingPunct="1"/>
            <a:r>
              <a:rPr lang="en-US" sz="2800" dirty="0"/>
              <a:t>Promotional/Marketing Material</a:t>
            </a:r>
          </a:p>
          <a:p>
            <a:pPr marL="0" indent="0" eaLnBrk="1" hangingPunct="1">
              <a:buFont typeface="Wingdings 2" pitchFamily="18" charset="2"/>
              <a:buNone/>
            </a:pPr>
            <a:endParaRPr lang="en-US" sz="1400" dirty="0"/>
          </a:p>
        </p:txBody>
      </p:sp>
      <p:sp>
        <p:nvSpPr>
          <p:cNvPr id="146433" name="Rectangle 31"/>
          <p:cNvSpPr>
            <a:spLocks noGrp="1" noChangeArrowheads="1"/>
          </p:cNvSpPr>
          <p:nvPr>
            <p:ph type="title" idx="4294967295"/>
          </p:nvPr>
        </p:nvSpPr>
        <p:spPr>
          <a:xfrm>
            <a:off x="301752" y="219456"/>
            <a:ext cx="8458200" cy="731520"/>
          </a:xfrm>
          <a:solidFill>
            <a:srgbClr val="085CB8"/>
          </a:solidFill>
        </p:spPr>
        <p:txBody>
          <a:bodyPr/>
          <a:lstStyle/>
          <a:p>
            <a:pPr eaLnBrk="1" hangingPunct="1"/>
            <a:r>
              <a:rPr lang="en-US" sz="3600" dirty="0">
                <a:solidFill>
                  <a:schemeClr val="bg1"/>
                </a:solidFill>
              </a:rPr>
              <a:t>Virginia</a:t>
            </a:r>
            <a:r>
              <a:rPr lang="en-US" altLang="en-US" sz="3600" dirty="0">
                <a:solidFill>
                  <a:schemeClr val="bg1"/>
                </a:solidFill>
              </a:rPr>
              <a:t>’</a:t>
            </a:r>
            <a:r>
              <a:rPr lang="en-US" altLang="ja-JP" sz="3600" dirty="0">
                <a:solidFill>
                  <a:schemeClr val="bg1"/>
                </a:solidFill>
              </a:rPr>
              <a:t>s SRTS Program – Resources</a:t>
            </a:r>
            <a:endParaRPr lang="en-US" sz="3600"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752" y="1775883"/>
            <a:ext cx="5582197" cy="4314742"/>
          </a:xfrm>
          <a:prstGeom prst="rect">
            <a:avLst/>
          </a:prstGeom>
          <a:effectLst>
            <a:outerShdw blurRad="444500" dist="139700" dir="2700000" algn="tl" rotWithShape="0">
              <a:prstClr val="black">
                <a:alpha val="77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2857" y="1692756"/>
            <a:ext cx="2454929" cy="2515421"/>
          </a:xfrm>
          <a:prstGeom prst="rect">
            <a:avLst/>
          </a:prstGeom>
          <a:effectLst>
            <a:outerShdw blurRad="444500" dist="139700" dir="2700000" algn="tl" rotWithShape="0">
              <a:prstClr val="black">
                <a:alpha val="77000"/>
              </a:prstClr>
            </a:outerShdw>
          </a:effectLst>
        </p:spPr>
      </p:pic>
      <p:pic>
        <p:nvPicPr>
          <p:cNvPr id="7" name="Picture 6"/>
          <p:cNvPicPr>
            <a:picLocks noChangeAspect="1"/>
          </p:cNvPicPr>
          <p:nvPr/>
        </p:nvPicPr>
        <p:blipFill>
          <a:blip r:embed="rId5"/>
          <a:stretch>
            <a:fillRect/>
          </a:stretch>
        </p:blipFill>
        <p:spPr>
          <a:xfrm>
            <a:off x="6181079" y="4528734"/>
            <a:ext cx="2849048" cy="1715286"/>
          </a:xfrm>
          <a:prstGeom prst="rect">
            <a:avLst/>
          </a:prstGeom>
          <a:effectLst>
            <a:outerShdw blurRad="444500" dist="139700" dir="2700000" algn="tl" rotWithShape="0">
              <a:prstClr val="black">
                <a:alpha val="77000"/>
              </a:prstClr>
            </a:outerShdw>
          </a:effectLst>
        </p:spPr>
      </p:pic>
    </p:spTree>
    <p:extLst>
      <p:ext uri="{BB962C8B-B14F-4D97-AF65-F5344CB8AC3E}">
        <p14:creationId xmlns:p14="http://schemas.microsoft.com/office/powerpoint/2010/main" val="345859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EB1629-C0E3-401C-BA6F-7E7749044475}"/>
              </a:ext>
            </a:extLst>
          </p:cNvPr>
          <p:cNvPicPr>
            <a:picLocks noChangeAspect="1"/>
          </p:cNvPicPr>
          <p:nvPr/>
        </p:nvPicPr>
        <p:blipFill>
          <a:blip r:embed="rId3"/>
          <a:stretch>
            <a:fillRect/>
          </a:stretch>
        </p:blipFill>
        <p:spPr>
          <a:xfrm>
            <a:off x="4600015" y="1150373"/>
            <a:ext cx="3637991" cy="4572000"/>
          </a:xfrm>
          <a:prstGeom prst="rect">
            <a:avLst/>
          </a:prstGeom>
        </p:spPr>
      </p:pic>
      <p:pic>
        <p:nvPicPr>
          <p:cNvPr id="2" name="Picture 1">
            <a:extLst>
              <a:ext uri="{FF2B5EF4-FFF2-40B4-BE49-F238E27FC236}">
                <a16:creationId xmlns:a16="http://schemas.microsoft.com/office/drawing/2014/main" id="{5121F5B9-7588-4A01-886C-F79DBF576A53}"/>
              </a:ext>
            </a:extLst>
          </p:cNvPr>
          <p:cNvPicPr>
            <a:picLocks noChangeAspect="1"/>
          </p:cNvPicPr>
          <p:nvPr/>
        </p:nvPicPr>
        <p:blipFill>
          <a:blip r:embed="rId4"/>
          <a:stretch>
            <a:fillRect/>
          </a:stretch>
        </p:blipFill>
        <p:spPr>
          <a:xfrm>
            <a:off x="905994" y="1150373"/>
            <a:ext cx="3518081" cy="4572000"/>
          </a:xfrm>
          <a:prstGeom prst="rect">
            <a:avLst/>
          </a:prstGeom>
        </p:spPr>
      </p:pic>
      <p:sp>
        <p:nvSpPr>
          <p:cNvPr id="6" name="Rectangle 32"/>
          <p:cNvSpPr txBox="1">
            <a:spLocks noChangeArrowheads="1"/>
          </p:cNvSpPr>
          <p:nvPr/>
        </p:nvSpPr>
        <p:spPr bwMode="auto">
          <a:xfrm>
            <a:off x="355600" y="1135627"/>
            <a:ext cx="8288338" cy="48593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b="1">
                <a:solidFill>
                  <a:srgbClr val="00408D"/>
                </a:solidFill>
                <a:latin typeface="+mn-lt"/>
                <a:ea typeface="MS PGothic" pitchFamily="34" charset="-128"/>
                <a:cs typeface="MS PGothic" charset="0"/>
              </a:defRPr>
            </a:lvl1pPr>
            <a:lvl2pPr marL="742950" indent="-285750" algn="l" rtl="0" eaLnBrk="0" fontAlgn="base" hangingPunct="0">
              <a:spcBef>
                <a:spcPct val="20000"/>
              </a:spcBef>
              <a:spcAft>
                <a:spcPct val="0"/>
              </a:spcAft>
              <a:defRPr sz="1600" b="1">
                <a:solidFill>
                  <a:srgbClr val="FF8000"/>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1400">
                <a:solidFill>
                  <a:srgbClr val="00408D"/>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400">
                <a:solidFill>
                  <a:srgbClr val="00408D"/>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rgbClr val="00408D"/>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rgbClr val="00408D"/>
                </a:solidFill>
                <a:latin typeface="+mn-lt"/>
                <a:ea typeface="+mn-ea"/>
              </a:defRPr>
            </a:lvl6pPr>
            <a:lvl7pPr marL="2971800" indent="-228600" algn="l" rtl="0" fontAlgn="base">
              <a:spcBef>
                <a:spcPct val="20000"/>
              </a:spcBef>
              <a:spcAft>
                <a:spcPct val="0"/>
              </a:spcAft>
              <a:buChar char="»"/>
              <a:defRPr sz="1400">
                <a:solidFill>
                  <a:srgbClr val="00408D"/>
                </a:solidFill>
                <a:latin typeface="+mn-lt"/>
                <a:ea typeface="+mn-ea"/>
              </a:defRPr>
            </a:lvl7pPr>
            <a:lvl8pPr marL="3429000" indent="-228600" algn="l" rtl="0" fontAlgn="base">
              <a:spcBef>
                <a:spcPct val="20000"/>
              </a:spcBef>
              <a:spcAft>
                <a:spcPct val="0"/>
              </a:spcAft>
              <a:buChar char="»"/>
              <a:defRPr sz="1400">
                <a:solidFill>
                  <a:srgbClr val="00408D"/>
                </a:solidFill>
                <a:latin typeface="+mn-lt"/>
                <a:ea typeface="+mn-ea"/>
              </a:defRPr>
            </a:lvl8pPr>
            <a:lvl9pPr marL="3886200" indent="-228600" algn="l" rtl="0" fontAlgn="base">
              <a:spcBef>
                <a:spcPct val="20000"/>
              </a:spcBef>
              <a:spcAft>
                <a:spcPct val="0"/>
              </a:spcAft>
              <a:buChar char="»"/>
              <a:defRPr sz="1400">
                <a:solidFill>
                  <a:srgbClr val="00408D"/>
                </a:solidFill>
                <a:latin typeface="+mn-lt"/>
                <a:ea typeface="+mn-ea"/>
              </a:defRPr>
            </a:lvl9pPr>
          </a:lstStyle>
          <a:p>
            <a:pPr marL="0" indent="0" eaLnBrk="1" hangingPunct="1"/>
            <a:endParaRPr lang="en-US" sz="2800" dirty="0"/>
          </a:p>
          <a:p>
            <a:pPr marL="0" indent="0" eaLnBrk="1" hangingPunct="1">
              <a:buFont typeface="Wingdings 2" pitchFamily="18" charset="2"/>
              <a:buNone/>
            </a:pPr>
            <a:endParaRPr lang="en-US" sz="1400" dirty="0"/>
          </a:p>
        </p:txBody>
      </p:sp>
      <p:sp>
        <p:nvSpPr>
          <p:cNvPr id="146433" name="Rectangle 31"/>
          <p:cNvSpPr>
            <a:spLocks noGrp="1" noChangeArrowheads="1"/>
          </p:cNvSpPr>
          <p:nvPr>
            <p:ph type="title" idx="4294967295"/>
          </p:nvPr>
        </p:nvSpPr>
        <p:spPr>
          <a:xfrm>
            <a:off x="301752" y="219456"/>
            <a:ext cx="8458200" cy="731520"/>
          </a:xfrm>
          <a:solidFill>
            <a:srgbClr val="085CB8"/>
          </a:solidFill>
        </p:spPr>
        <p:txBody>
          <a:bodyPr/>
          <a:lstStyle/>
          <a:p>
            <a:pPr eaLnBrk="1" hangingPunct="1"/>
            <a:r>
              <a:rPr lang="en-US" sz="3600" dirty="0">
                <a:solidFill>
                  <a:schemeClr val="bg1"/>
                </a:solidFill>
              </a:rPr>
              <a:t>Virginia</a:t>
            </a:r>
            <a:r>
              <a:rPr lang="en-US" altLang="en-US" sz="3600" dirty="0">
                <a:solidFill>
                  <a:schemeClr val="bg1"/>
                </a:solidFill>
              </a:rPr>
              <a:t>’</a:t>
            </a:r>
            <a:r>
              <a:rPr lang="en-US" altLang="ja-JP" sz="3600" dirty="0">
                <a:solidFill>
                  <a:schemeClr val="bg1"/>
                </a:solidFill>
              </a:rPr>
              <a:t>s SRTS Program – Newsletter</a:t>
            </a:r>
            <a:endParaRPr lang="en-US" sz="3600" dirty="0">
              <a:solidFill>
                <a:schemeClr val="bg1"/>
              </a:solidFill>
            </a:endParaRPr>
          </a:p>
        </p:txBody>
      </p:sp>
      <p:sp>
        <p:nvSpPr>
          <p:cNvPr id="14" name="Rectangle 15">
            <a:extLst>
              <a:ext uri="{FF2B5EF4-FFF2-40B4-BE49-F238E27FC236}">
                <a16:creationId xmlns:a16="http://schemas.microsoft.com/office/drawing/2014/main" id="{1E46B9FA-3B14-4551-A00A-B5C9B479548F}"/>
              </a:ext>
            </a:extLst>
          </p:cNvPr>
          <p:cNvSpPr txBox="1">
            <a:spLocks noChangeArrowheads="1"/>
          </p:cNvSpPr>
          <p:nvPr/>
        </p:nvSpPr>
        <p:spPr bwMode="auto">
          <a:xfrm>
            <a:off x="965685" y="3120823"/>
            <a:ext cx="6916781" cy="1171092"/>
          </a:xfrm>
          <a:prstGeom prst="rect">
            <a:avLst/>
          </a:prstGeom>
          <a:solidFill>
            <a:schemeClr val="bg1"/>
          </a:solidFill>
          <a:ln w="25400" cap="flat" cmpd="sng" algn="ctr">
            <a:solidFill>
              <a:schemeClr val="accent2"/>
            </a:solidFill>
            <a:prstDash val="solid"/>
            <a:miter lim="800000"/>
            <a:headEnd/>
            <a:tailEn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defRPr b="1">
                <a:solidFill>
                  <a:schemeClr val="dk1"/>
                </a:solidFill>
                <a:latin typeface="+mn-lt"/>
                <a:ea typeface="+mn-ea"/>
                <a:cs typeface="+mn-cs"/>
              </a:defRPr>
            </a:lvl1pPr>
            <a:lvl2pPr marL="742950" indent="-285750" algn="l" rtl="0" eaLnBrk="0" fontAlgn="base" hangingPunct="0">
              <a:spcBef>
                <a:spcPct val="20000"/>
              </a:spcBef>
              <a:spcAft>
                <a:spcPct val="0"/>
              </a:spcAft>
              <a:defRPr sz="1600" b="1">
                <a:solidFill>
                  <a:schemeClr val="dk1"/>
                </a:solidFill>
                <a:latin typeface="+mn-lt"/>
                <a:ea typeface="+mn-ea"/>
                <a:cs typeface="+mn-cs"/>
              </a:defRPr>
            </a:lvl2pPr>
            <a:lvl3pPr marL="1143000" indent="-228600" algn="l" rtl="0" eaLnBrk="0" fontAlgn="base" hangingPunct="0">
              <a:spcBef>
                <a:spcPct val="20000"/>
              </a:spcBef>
              <a:spcAft>
                <a:spcPct val="0"/>
              </a:spcAft>
              <a:buChar char="•"/>
              <a:defRPr sz="1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1400">
                <a:solidFill>
                  <a:schemeClr val="dk1"/>
                </a:solidFill>
                <a:latin typeface="+mn-lt"/>
                <a:ea typeface="+mn-ea"/>
                <a:cs typeface="+mn-cs"/>
              </a:defRPr>
            </a:lvl5pPr>
            <a:lvl6pPr marL="2514600" indent="-228600" algn="l" rtl="0" fontAlgn="base">
              <a:spcBef>
                <a:spcPct val="20000"/>
              </a:spcBef>
              <a:spcAft>
                <a:spcPct val="0"/>
              </a:spcAft>
              <a:buChar char="»"/>
              <a:defRPr sz="1400">
                <a:solidFill>
                  <a:schemeClr val="dk1"/>
                </a:solidFill>
                <a:latin typeface="+mn-lt"/>
                <a:ea typeface="+mn-ea"/>
                <a:cs typeface="+mn-cs"/>
              </a:defRPr>
            </a:lvl6pPr>
            <a:lvl7pPr marL="2971800" indent="-228600" algn="l" rtl="0" fontAlgn="base">
              <a:spcBef>
                <a:spcPct val="20000"/>
              </a:spcBef>
              <a:spcAft>
                <a:spcPct val="0"/>
              </a:spcAft>
              <a:buChar char="»"/>
              <a:defRPr sz="1400">
                <a:solidFill>
                  <a:schemeClr val="dk1"/>
                </a:solidFill>
                <a:latin typeface="+mn-lt"/>
                <a:ea typeface="+mn-ea"/>
                <a:cs typeface="+mn-cs"/>
              </a:defRPr>
            </a:lvl7pPr>
            <a:lvl8pPr marL="3429000" indent="-228600" algn="l" rtl="0" fontAlgn="base">
              <a:spcBef>
                <a:spcPct val="20000"/>
              </a:spcBef>
              <a:spcAft>
                <a:spcPct val="0"/>
              </a:spcAft>
              <a:buChar char="»"/>
              <a:defRPr sz="1400">
                <a:solidFill>
                  <a:schemeClr val="dk1"/>
                </a:solidFill>
                <a:latin typeface="+mn-lt"/>
                <a:ea typeface="+mn-ea"/>
                <a:cs typeface="+mn-cs"/>
              </a:defRPr>
            </a:lvl8pPr>
            <a:lvl9pPr marL="3886200" indent="-228600" algn="l" rtl="0" fontAlgn="base">
              <a:spcBef>
                <a:spcPct val="20000"/>
              </a:spcBef>
              <a:spcAft>
                <a:spcPct val="0"/>
              </a:spcAft>
              <a:buChar char="»"/>
              <a:defRPr sz="1400">
                <a:solidFill>
                  <a:schemeClr val="dk1"/>
                </a:solidFill>
                <a:latin typeface="+mn-lt"/>
                <a:ea typeface="+mn-ea"/>
                <a:cs typeface="+mn-cs"/>
              </a:defRPr>
            </a:lvl9pPr>
          </a:lstStyle>
          <a:p>
            <a:pPr marL="0" indent="0" algn="ctr" eaLnBrk="1" hangingPunct="1">
              <a:lnSpc>
                <a:spcPct val="90000"/>
              </a:lnSpc>
              <a:buFont typeface="Wingdings 2" pitchFamily="18" charset="2"/>
              <a:buNone/>
            </a:pPr>
            <a:r>
              <a:rPr lang="en-US" sz="2400" dirty="0"/>
              <a:t>Sign up at: </a:t>
            </a:r>
            <a:r>
              <a:rPr lang="en-US" sz="2400" dirty="0">
                <a:hlinkClick r:id="rId5"/>
              </a:rPr>
              <a:t>www.virginiadot.org/saferoutes</a:t>
            </a:r>
            <a:r>
              <a:rPr lang="en-US" sz="2400" dirty="0"/>
              <a:t> </a:t>
            </a:r>
          </a:p>
        </p:txBody>
      </p:sp>
    </p:spTree>
    <p:extLst>
      <p:ext uri="{BB962C8B-B14F-4D97-AF65-F5344CB8AC3E}">
        <p14:creationId xmlns:p14="http://schemas.microsoft.com/office/powerpoint/2010/main" val="268898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all-free-download.com/images/graphiclarge/easel_vector_154677.jpg"/>
          <p:cNvPicPr>
            <a:picLocks noChangeAspect="1" noChangeArrowheads="1"/>
          </p:cNvPicPr>
          <p:nvPr/>
        </p:nvPicPr>
        <p:blipFill rotWithShape="1">
          <a:blip r:embed="rId3">
            <a:extLst>
              <a:ext uri="{28A0092B-C50C-407E-A947-70E740481C1C}">
                <a14:useLocalDpi xmlns:a14="http://schemas.microsoft.com/office/drawing/2010/main" val="0"/>
              </a:ext>
            </a:extLst>
          </a:blip>
          <a:srcRect l="20561" t="4346"/>
          <a:stretch/>
        </p:blipFill>
        <p:spPr bwMode="auto">
          <a:xfrm>
            <a:off x="5804899" y="1428108"/>
            <a:ext cx="3215811" cy="3872179"/>
          </a:xfrm>
          <a:prstGeom prst="rect">
            <a:avLst/>
          </a:prstGeom>
          <a:noFill/>
          <a:extLst>
            <a:ext uri="{909E8E84-426E-40DD-AFC4-6F175D3DCCD1}">
              <a14:hiddenFill xmlns:a14="http://schemas.microsoft.com/office/drawing/2010/main">
                <a:solidFill>
                  <a:srgbClr val="FFFFFF"/>
                </a:solidFill>
              </a14:hiddenFill>
            </a:ext>
          </a:extLst>
        </p:spPr>
      </p:pic>
      <p:sp>
        <p:nvSpPr>
          <p:cNvPr id="123906" name="Rectangle 22"/>
          <p:cNvSpPr>
            <a:spLocks noGrp="1" noChangeArrowheads="1"/>
          </p:cNvSpPr>
          <p:nvPr>
            <p:ph type="body" sz="half" idx="4294967295"/>
          </p:nvPr>
        </p:nvSpPr>
        <p:spPr>
          <a:xfrm>
            <a:off x="318545" y="1296530"/>
            <a:ext cx="5156969" cy="2464099"/>
          </a:xfrm>
        </p:spPr>
        <p:txBody>
          <a:bodyPr/>
          <a:lstStyle/>
          <a:p>
            <a:pPr marL="457200" indent="-457200" eaLnBrk="1" hangingPunct="1">
              <a:buFontTx/>
              <a:buChar char="•"/>
            </a:pPr>
            <a:r>
              <a:rPr lang="en-US" sz="2800" dirty="0"/>
              <a:t>In general, there is </a:t>
            </a:r>
          </a:p>
          <a:p>
            <a:pPr marL="857250" lvl="1" indent="-457200" eaLnBrk="1" hangingPunct="1">
              <a:buFontTx/>
              <a:buChar char="•"/>
            </a:pPr>
            <a:r>
              <a:rPr lang="en-US" sz="2400" dirty="0"/>
              <a:t>Increasing interest in walking and bicycling</a:t>
            </a:r>
          </a:p>
          <a:p>
            <a:pPr marL="857250" lvl="1" indent="-457200" eaLnBrk="1" hangingPunct="1">
              <a:buFontTx/>
              <a:buChar char="•"/>
            </a:pPr>
            <a:r>
              <a:rPr lang="en-US" sz="2400" dirty="0"/>
              <a:t>National concern over childhood obesity</a:t>
            </a:r>
          </a:p>
          <a:p>
            <a:pPr marL="857250" lvl="1" indent="-457200" eaLnBrk="1" hangingPunct="1">
              <a:buFontTx/>
              <a:buChar char="•"/>
            </a:pPr>
            <a:r>
              <a:rPr lang="en-US" sz="2400" dirty="0"/>
              <a:t>“Green”  movement</a:t>
            </a:r>
          </a:p>
          <a:p>
            <a:pPr marL="457200" indent="-457200" eaLnBrk="1" hangingPunct="1">
              <a:buFontTx/>
              <a:buChar char="•"/>
            </a:pPr>
            <a:r>
              <a:rPr lang="en-US" sz="2800" dirty="0"/>
              <a:t>What are the reasons we can think of for starting a SRTS program here?  </a:t>
            </a:r>
          </a:p>
          <a:p>
            <a:pPr marL="457200" indent="-457200" eaLnBrk="1" hangingPunct="1">
              <a:buFontTx/>
              <a:buChar char="•"/>
            </a:pPr>
            <a:endParaRPr lang="en-US" sz="2800" dirty="0"/>
          </a:p>
        </p:txBody>
      </p:sp>
      <p:sp>
        <p:nvSpPr>
          <p:cNvPr id="7" name="Rectangle 19"/>
          <p:cNvSpPr txBox="1">
            <a:spLocks noChangeArrowheads="1"/>
          </p:cNvSpPr>
          <p:nvPr/>
        </p:nvSpPr>
        <p:spPr bwMode="auto">
          <a:xfrm>
            <a:off x="301752" y="219456"/>
            <a:ext cx="8458200" cy="731520"/>
          </a:xfrm>
          <a:prstGeom prst="rect">
            <a:avLst/>
          </a:prstGeom>
          <a:solidFill>
            <a:srgbClr val="085CB8"/>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0060AA"/>
                </a:solidFill>
                <a:latin typeface="+mj-lt"/>
                <a:ea typeface="MS PGothic" pitchFamily="34" charset="-128"/>
                <a:cs typeface="MS PGothic" charset="0"/>
              </a:defRPr>
            </a:lvl1pPr>
            <a:lvl2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2pPr>
            <a:lvl3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3pPr>
            <a:lvl4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4pPr>
            <a:lvl5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5pPr>
            <a:lvl6pPr marL="457200" algn="l" rtl="0" fontAlgn="base">
              <a:spcBef>
                <a:spcPct val="0"/>
              </a:spcBef>
              <a:spcAft>
                <a:spcPct val="0"/>
              </a:spcAft>
              <a:defRPr sz="2400" b="1">
                <a:solidFill>
                  <a:srgbClr val="FF8000"/>
                </a:solidFill>
                <a:latin typeface="Arial" charset="0"/>
                <a:ea typeface="ＭＳ Ｐゴシック" pitchFamily="1" charset="-128"/>
              </a:defRPr>
            </a:lvl6pPr>
            <a:lvl7pPr marL="914400" algn="l" rtl="0" fontAlgn="base">
              <a:spcBef>
                <a:spcPct val="0"/>
              </a:spcBef>
              <a:spcAft>
                <a:spcPct val="0"/>
              </a:spcAft>
              <a:defRPr sz="2400" b="1">
                <a:solidFill>
                  <a:srgbClr val="FF8000"/>
                </a:solidFill>
                <a:latin typeface="Arial" charset="0"/>
                <a:ea typeface="ＭＳ Ｐゴシック" pitchFamily="1" charset="-128"/>
              </a:defRPr>
            </a:lvl7pPr>
            <a:lvl8pPr marL="1371600" algn="l" rtl="0" fontAlgn="base">
              <a:spcBef>
                <a:spcPct val="0"/>
              </a:spcBef>
              <a:spcAft>
                <a:spcPct val="0"/>
              </a:spcAft>
              <a:defRPr sz="2400" b="1">
                <a:solidFill>
                  <a:srgbClr val="FF8000"/>
                </a:solidFill>
                <a:latin typeface="Arial" charset="0"/>
                <a:ea typeface="ＭＳ Ｐゴシック" pitchFamily="1" charset="-128"/>
              </a:defRPr>
            </a:lvl8pPr>
            <a:lvl9pPr marL="1828800" algn="l" rtl="0" fontAlgn="base">
              <a:spcBef>
                <a:spcPct val="0"/>
              </a:spcBef>
              <a:spcAft>
                <a:spcPct val="0"/>
              </a:spcAft>
              <a:defRPr sz="2400" b="1">
                <a:solidFill>
                  <a:srgbClr val="FF8000"/>
                </a:solidFill>
                <a:latin typeface="Arial" charset="0"/>
                <a:ea typeface="ＭＳ Ｐゴシック" pitchFamily="1" charset="-128"/>
              </a:defRPr>
            </a:lvl9pPr>
          </a:lstStyle>
          <a:p>
            <a:pPr eaLnBrk="1" hangingPunct="1"/>
            <a:r>
              <a:rPr lang="en-US" sz="2800" dirty="0">
                <a:solidFill>
                  <a:schemeClr val="bg1"/>
                </a:solidFill>
              </a:rPr>
              <a:t>This the right time for SRTS at y/our school </a:t>
            </a:r>
            <a:endParaRPr lang="en-US" sz="2800" kern="0" dirty="0">
              <a:solidFill>
                <a:schemeClr val="bg1"/>
              </a:solidFill>
            </a:endParaRPr>
          </a:p>
        </p:txBody>
      </p:sp>
    </p:spTree>
    <p:extLst>
      <p:ext uri="{BB962C8B-B14F-4D97-AF65-F5344CB8AC3E}">
        <p14:creationId xmlns:p14="http://schemas.microsoft.com/office/powerpoint/2010/main" val="1045678480"/>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2"/>
          <p:cNvSpPr>
            <a:spLocks noGrp="1" noChangeArrowheads="1"/>
          </p:cNvSpPr>
          <p:nvPr>
            <p:ph type="body" sz="half" idx="4294967295"/>
          </p:nvPr>
        </p:nvSpPr>
        <p:spPr>
          <a:xfrm>
            <a:off x="1" y="1449127"/>
            <a:ext cx="4351866" cy="4662310"/>
          </a:xfrm>
          <a:noFill/>
        </p:spPr>
        <p:txBody>
          <a:bodyPr/>
          <a:lstStyle/>
          <a:p>
            <a:pPr marL="457200" indent="-457200" eaLnBrk="1" hangingPunct="1">
              <a:buFontTx/>
              <a:buChar char="•"/>
            </a:pPr>
            <a:r>
              <a:rPr lang="en-US" dirty="0"/>
              <a:t>Student Travel Tally Week, September and October</a:t>
            </a:r>
          </a:p>
          <a:p>
            <a:pPr marL="457200" indent="-457200" eaLnBrk="1" hangingPunct="1">
              <a:buFontTx/>
              <a:buChar char="•"/>
            </a:pPr>
            <a:r>
              <a:rPr lang="en-US" dirty="0"/>
              <a:t>Walk to School Day, October </a:t>
            </a:r>
          </a:p>
          <a:p>
            <a:pPr marL="457200" indent="-457200" eaLnBrk="1" hangingPunct="1">
              <a:buFontTx/>
              <a:buChar char="•"/>
            </a:pPr>
            <a:r>
              <a:rPr lang="en-US" dirty="0"/>
              <a:t>Crossing Guard Appreciation Day, February </a:t>
            </a:r>
          </a:p>
          <a:p>
            <a:pPr marL="457200" indent="-457200" eaLnBrk="1" hangingPunct="1">
              <a:buFontTx/>
              <a:buChar char="•"/>
            </a:pPr>
            <a:r>
              <a:rPr lang="en-US" dirty="0"/>
              <a:t>Bike to School Day, May </a:t>
            </a:r>
          </a:p>
          <a:p>
            <a:pPr marL="457200" indent="-457200" eaLnBrk="1" hangingPunct="1">
              <a:buFontTx/>
              <a:buChar char="•"/>
            </a:pPr>
            <a:r>
              <a:rPr lang="en-US" dirty="0"/>
              <a:t>Weekly or monthly walking and biking events</a:t>
            </a:r>
          </a:p>
          <a:p>
            <a:pPr marL="457200" indent="-457200" eaLnBrk="1" hangingPunct="1">
              <a:buFontTx/>
              <a:buChar char="•"/>
            </a:pPr>
            <a:endParaRPr lang="en-US" dirty="0"/>
          </a:p>
        </p:txBody>
      </p:sp>
      <p:sp>
        <p:nvSpPr>
          <p:cNvPr id="7" name="Rectangle 19"/>
          <p:cNvSpPr txBox="1">
            <a:spLocks noChangeArrowheads="1"/>
          </p:cNvSpPr>
          <p:nvPr/>
        </p:nvSpPr>
        <p:spPr bwMode="auto">
          <a:xfrm>
            <a:off x="301752" y="219456"/>
            <a:ext cx="8458200" cy="731520"/>
          </a:xfrm>
          <a:prstGeom prst="rect">
            <a:avLst/>
          </a:prstGeom>
          <a:solidFill>
            <a:srgbClr val="085CB8"/>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0060AA"/>
                </a:solidFill>
                <a:latin typeface="+mj-lt"/>
                <a:ea typeface="MS PGothic" pitchFamily="34" charset="-128"/>
                <a:cs typeface="MS PGothic" charset="0"/>
              </a:defRPr>
            </a:lvl1pPr>
            <a:lvl2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2pPr>
            <a:lvl3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3pPr>
            <a:lvl4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4pPr>
            <a:lvl5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5pPr>
            <a:lvl6pPr marL="457200" algn="l" rtl="0" fontAlgn="base">
              <a:spcBef>
                <a:spcPct val="0"/>
              </a:spcBef>
              <a:spcAft>
                <a:spcPct val="0"/>
              </a:spcAft>
              <a:defRPr sz="2400" b="1">
                <a:solidFill>
                  <a:srgbClr val="FF8000"/>
                </a:solidFill>
                <a:latin typeface="Arial" charset="0"/>
                <a:ea typeface="ＭＳ Ｐゴシック" pitchFamily="1" charset="-128"/>
              </a:defRPr>
            </a:lvl6pPr>
            <a:lvl7pPr marL="914400" algn="l" rtl="0" fontAlgn="base">
              <a:spcBef>
                <a:spcPct val="0"/>
              </a:spcBef>
              <a:spcAft>
                <a:spcPct val="0"/>
              </a:spcAft>
              <a:defRPr sz="2400" b="1">
                <a:solidFill>
                  <a:srgbClr val="FF8000"/>
                </a:solidFill>
                <a:latin typeface="Arial" charset="0"/>
                <a:ea typeface="ＭＳ Ｐゴシック" pitchFamily="1" charset="-128"/>
              </a:defRPr>
            </a:lvl7pPr>
            <a:lvl8pPr marL="1371600" algn="l" rtl="0" fontAlgn="base">
              <a:spcBef>
                <a:spcPct val="0"/>
              </a:spcBef>
              <a:spcAft>
                <a:spcPct val="0"/>
              </a:spcAft>
              <a:defRPr sz="2400" b="1">
                <a:solidFill>
                  <a:srgbClr val="FF8000"/>
                </a:solidFill>
                <a:latin typeface="Arial" charset="0"/>
                <a:ea typeface="ＭＳ Ｐゴシック" pitchFamily="1" charset="-128"/>
              </a:defRPr>
            </a:lvl8pPr>
            <a:lvl9pPr marL="1828800" algn="l" rtl="0" fontAlgn="base">
              <a:spcBef>
                <a:spcPct val="0"/>
              </a:spcBef>
              <a:spcAft>
                <a:spcPct val="0"/>
              </a:spcAft>
              <a:defRPr sz="2400" b="1">
                <a:solidFill>
                  <a:srgbClr val="FF8000"/>
                </a:solidFill>
                <a:latin typeface="Arial" charset="0"/>
                <a:ea typeface="ＭＳ Ｐゴシック" pitchFamily="1" charset="-128"/>
              </a:defRPr>
            </a:lvl9pPr>
          </a:lstStyle>
          <a:p>
            <a:pPr eaLnBrk="1" hangingPunct="1"/>
            <a:r>
              <a:rPr lang="en-US" dirty="0">
                <a:solidFill>
                  <a:schemeClr val="bg1"/>
                </a:solidFill>
              </a:rPr>
              <a:t>Opportunities for encouragement and education events</a:t>
            </a:r>
            <a:endParaRPr lang="en-US" kern="0" dirty="0">
              <a:solidFill>
                <a:schemeClr val="bg1"/>
              </a:solidFill>
            </a:endParaRPr>
          </a:p>
        </p:txBody>
      </p:sp>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062120" y="4781670"/>
            <a:ext cx="3963349" cy="2042464"/>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3563" y="3894501"/>
            <a:ext cx="3829276" cy="191463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0852" y="1033233"/>
            <a:ext cx="2689281" cy="3619197"/>
          </a:xfrm>
          <a:prstGeom prst="rect">
            <a:avLst/>
          </a:prstGeom>
          <a:ln>
            <a:noFill/>
          </a:ln>
          <a:effectLst>
            <a:outerShdw blurRad="292100" dist="139700" dir="2700000" algn="tl" rotWithShape="0">
              <a:srgbClr val="333333">
                <a:alpha val="65000"/>
              </a:srgbClr>
            </a:outerShdw>
          </a:effec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3612" y="1188480"/>
            <a:ext cx="2935698" cy="25918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E89BAE78-CE65-48D4-959B-2E2C1DA2BEFD}"/>
              </a:ext>
            </a:extLst>
          </p:cNvPr>
          <p:cNvSpPr txBox="1"/>
          <p:nvPr/>
        </p:nvSpPr>
        <p:spPr>
          <a:xfrm>
            <a:off x="388518" y="4550035"/>
            <a:ext cx="3963349" cy="830997"/>
          </a:xfrm>
          <a:prstGeom prst="rect">
            <a:avLst/>
          </a:prstGeom>
          <a:solidFill>
            <a:schemeClr val="tx2">
              <a:lumMod val="40000"/>
              <a:lumOff val="60000"/>
            </a:schemeClr>
          </a:solidFill>
        </p:spPr>
        <p:txBody>
          <a:bodyPr wrap="square" rtlCol="0">
            <a:spAutoFit/>
          </a:bodyPr>
          <a:lstStyle/>
          <a:p>
            <a:r>
              <a:rPr lang="en-US" sz="1600" dirty="0"/>
              <a:t>See VA SRTS website for exact dates: </a:t>
            </a:r>
            <a:r>
              <a:rPr lang="en-US" sz="1600" dirty="0">
                <a:hlinkClick r:id="rId7"/>
              </a:rPr>
              <a:t>http://www.vdot.virginia.gov/programs/srsm_events.asp</a:t>
            </a:r>
            <a:endParaRPr lang="en-US" sz="1600" dirty="0"/>
          </a:p>
        </p:txBody>
      </p:sp>
    </p:spTree>
    <p:extLst>
      <p:ext uri="{BB962C8B-B14F-4D97-AF65-F5344CB8AC3E}">
        <p14:creationId xmlns:p14="http://schemas.microsoft.com/office/powerpoint/2010/main" val="29093533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098"/>
                                        </p:tgtEl>
                                        <p:attrNameLst>
                                          <p:attrName>style.visibility</p:attrName>
                                        </p:attrNameLst>
                                      </p:cBhvr>
                                      <p:to>
                                        <p:strVal val="visible"/>
                                      </p:to>
                                    </p:set>
                                    <p:animEffect transition="in" filter="fade">
                                      <p:cBhvr>
                                        <p:cTn id="28" dur="1000"/>
                                        <p:tgtEl>
                                          <p:spTgt spid="4098"/>
                                        </p:tgtEl>
                                      </p:cBhvr>
                                    </p:animEffect>
                                    <p:anim calcmode="lin" valueType="num">
                                      <p:cBhvr>
                                        <p:cTn id="29" dur="1000" fill="hold"/>
                                        <p:tgtEl>
                                          <p:spTgt spid="4098"/>
                                        </p:tgtEl>
                                        <p:attrNameLst>
                                          <p:attrName>ppt_x</p:attrName>
                                        </p:attrNameLst>
                                      </p:cBhvr>
                                      <p:tavLst>
                                        <p:tav tm="0">
                                          <p:val>
                                            <p:strVal val="#ppt_x"/>
                                          </p:val>
                                        </p:tav>
                                        <p:tav tm="100000">
                                          <p:val>
                                            <p:strVal val="#ppt_x"/>
                                          </p:val>
                                        </p:tav>
                                      </p:tavLst>
                                    </p:anim>
                                    <p:anim calcmode="lin" valueType="num">
                                      <p:cBhvr>
                                        <p:cTn id="3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9075"/>
            <a:ext cx="8458200" cy="731520"/>
          </a:xfrm>
          <a:solidFill>
            <a:srgbClr val="085CB8"/>
          </a:solidFill>
        </p:spPr>
        <p:txBody>
          <a:bodyPr/>
          <a:lstStyle/>
          <a:p>
            <a:r>
              <a:rPr lang="en-US" dirty="0">
                <a:solidFill>
                  <a:schemeClr val="bg1"/>
                </a:solidFill>
              </a:rPr>
              <a:t>Next steps?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649" y="1162050"/>
            <a:ext cx="4422351" cy="4302579"/>
          </a:xfrm>
          <a:prstGeom prst="rect">
            <a:avLst/>
          </a:prstGeom>
          <a:ln>
            <a:solidFill>
              <a:srgbClr val="0070C0"/>
            </a:solidFill>
          </a:ln>
          <a:effectLst>
            <a:outerShdw blurRad="292100" dist="139700" dir="2700000" algn="tl" rotWithShape="0">
              <a:srgbClr val="333333">
                <a:alpha val="65000"/>
              </a:srgbClr>
            </a:outerShdw>
          </a:effectLst>
        </p:spPr>
      </p:pic>
      <p:pic>
        <p:nvPicPr>
          <p:cNvPr id="6" name="Picture 2" descr="http://images.all-free-download.com/images/graphiclarge/easel_vector_154677.jpg"/>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0561" t="4346"/>
          <a:stretch/>
        </p:blipFill>
        <p:spPr bwMode="auto">
          <a:xfrm flipH="1">
            <a:off x="481410" y="1430092"/>
            <a:ext cx="3433044" cy="4133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516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11"/>
          <p:cNvSpPr txBox="1">
            <a:spLocks noChangeArrowheads="1"/>
          </p:cNvSpPr>
          <p:nvPr/>
        </p:nvSpPr>
        <p:spPr bwMode="auto">
          <a:xfrm>
            <a:off x="1" y="298983"/>
            <a:ext cx="9144000" cy="646331"/>
          </a:xfrm>
          <a:prstGeom prst="rect">
            <a:avLst/>
          </a:prstGeom>
          <a:noFill/>
          <a:ln w="9525">
            <a:noFill/>
            <a:miter lim="800000"/>
            <a:headEnd/>
            <a:tailEnd/>
          </a:ln>
        </p:spPr>
        <p:txBody>
          <a:bodyPr wrap="square">
            <a:spAutoFit/>
          </a:bodyPr>
          <a:lstStyle/>
          <a:p>
            <a:pPr algn="ctr"/>
            <a:r>
              <a:rPr lang="en-US" sz="3600" b="1" dirty="0">
                <a:solidFill>
                  <a:srgbClr val="FF8000"/>
                </a:solidFill>
              </a:rPr>
              <a:t>Introductions</a:t>
            </a:r>
          </a:p>
        </p:txBody>
      </p:sp>
      <p:sp>
        <p:nvSpPr>
          <p:cNvPr id="4" name="Content Placeholder 2"/>
          <p:cNvSpPr txBox="1">
            <a:spLocks/>
          </p:cNvSpPr>
          <p:nvPr/>
        </p:nvSpPr>
        <p:spPr>
          <a:xfrm>
            <a:off x="471697" y="1361144"/>
            <a:ext cx="8627327" cy="4543425"/>
          </a:xfrm>
          <a:prstGeom prst="rect">
            <a:avLst/>
          </a:prstGeom>
        </p:spPr>
        <p:txBody>
          <a:bodyPr/>
          <a:lstStyle>
            <a:lvl1pPr marL="342900" indent="-342900" algn="l" rtl="0" eaLnBrk="0" fontAlgn="base" hangingPunct="0">
              <a:spcBef>
                <a:spcPct val="20000"/>
              </a:spcBef>
              <a:spcAft>
                <a:spcPct val="0"/>
              </a:spcAft>
              <a:defRPr b="1">
                <a:solidFill>
                  <a:srgbClr val="00408D"/>
                </a:solidFill>
                <a:latin typeface="+mn-lt"/>
                <a:ea typeface="MS PGothic" pitchFamily="34" charset="-128"/>
                <a:cs typeface="MS PGothic" charset="0"/>
              </a:defRPr>
            </a:lvl1pPr>
            <a:lvl2pPr marL="742950" indent="-285750" algn="l" rtl="0" eaLnBrk="0" fontAlgn="base" hangingPunct="0">
              <a:spcBef>
                <a:spcPct val="20000"/>
              </a:spcBef>
              <a:spcAft>
                <a:spcPct val="0"/>
              </a:spcAft>
              <a:defRPr sz="1600" b="1">
                <a:solidFill>
                  <a:srgbClr val="FF8000"/>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1400">
                <a:solidFill>
                  <a:srgbClr val="00408D"/>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400">
                <a:solidFill>
                  <a:srgbClr val="00408D"/>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rgbClr val="00408D"/>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rgbClr val="00408D"/>
                </a:solidFill>
                <a:latin typeface="+mn-lt"/>
                <a:ea typeface="+mn-ea"/>
              </a:defRPr>
            </a:lvl6pPr>
            <a:lvl7pPr marL="2971800" indent="-228600" algn="l" rtl="0" fontAlgn="base">
              <a:spcBef>
                <a:spcPct val="20000"/>
              </a:spcBef>
              <a:spcAft>
                <a:spcPct val="0"/>
              </a:spcAft>
              <a:buChar char="»"/>
              <a:defRPr sz="1400">
                <a:solidFill>
                  <a:srgbClr val="00408D"/>
                </a:solidFill>
                <a:latin typeface="+mn-lt"/>
                <a:ea typeface="+mn-ea"/>
              </a:defRPr>
            </a:lvl7pPr>
            <a:lvl8pPr marL="3429000" indent="-228600" algn="l" rtl="0" fontAlgn="base">
              <a:spcBef>
                <a:spcPct val="20000"/>
              </a:spcBef>
              <a:spcAft>
                <a:spcPct val="0"/>
              </a:spcAft>
              <a:buChar char="»"/>
              <a:defRPr sz="1400">
                <a:solidFill>
                  <a:srgbClr val="00408D"/>
                </a:solidFill>
                <a:latin typeface="+mn-lt"/>
                <a:ea typeface="+mn-ea"/>
              </a:defRPr>
            </a:lvl8pPr>
            <a:lvl9pPr marL="3886200" indent="-228600" algn="l" rtl="0" fontAlgn="base">
              <a:spcBef>
                <a:spcPct val="20000"/>
              </a:spcBef>
              <a:spcAft>
                <a:spcPct val="0"/>
              </a:spcAft>
              <a:buChar char="»"/>
              <a:defRPr sz="1400">
                <a:solidFill>
                  <a:srgbClr val="00408D"/>
                </a:solidFill>
                <a:latin typeface="+mn-lt"/>
                <a:ea typeface="+mn-ea"/>
              </a:defRPr>
            </a:lvl9pPr>
          </a:lstStyle>
          <a:p>
            <a:pPr marL="0" indent="0" algn="ctr"/>
            <a:r>
              <a:rPr lang="en-US" sz="3400" dirty="0"/>
              <a:t>Name</a:t>
            </a:r>
          </a:p>
          <a:p>
            <a:pPr marL="0" indent="0" algn="ctr"/>
            <a:endParaRPr lang="en-US" altLang="ja-JP" sz="3400" dirty="0"/>
          </a:p>
          <a:p>
            <a:pPr marL="0" indent="0" algn="ctr"/>
            <a:r>
              <a:rPr lang="en-US" altLang="ja-JP" sz="3400" dirty="0"/>
              <a:t>Organization</a:t>
            </a:r>
          </a:p>
          <a:p>
            <a:pPr marL="0" indent="0" algn="ctr"/>
            <a:endParaRPr lang="en-US" altLang="ja-JP" sz="3400" dirty="0"/>
          </a:p>
          <a:p>
            <a:pPr marL="0" indent="0" algn="ctr"/>
            <a:r>
              <a:rPr lang="en-US" altLang="ja-JP" sz="3400" dirty="0"/>
              <a:t>What would you like to get out of </a:t>
            </a:r>
          </a:p>
          <a:p>
            <a:pPr marL="0" indent="0" algn="ctr"/>
            <a:r>
              <a:rPr lang="en-US" altLang="ja-JP" sz="3400" dirty="0"/>
              <a:t>today’s discussion? </a:t>
            </a:r>
          </a:p>
          <a:p>
            <a:endParaRPr lang="en-US" sz="2800" dirty="0"/>
          </a:p>
          <a:p>
            <a:endParaRPr lang="en-US" sz="2800" dirty="0"/>
          </a:p>
        </p:txBody>
      </p:sp>
    </p:spTree>
    <p:extLst>
      <p:ext uri="{BB962C8B-B14F-4D97-AF65-F5344CB8AC3E}">
        <p14:creationId xmlns:p14="http://schemas.microsoft.com/office/powerpoint/2010/main" val="23383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50"/>
                </a:solidFill>
              </a:rPr>
              <a:t>Y/Our</a:t>
            </a:r>
            <a:r>
              <a:rPr lang="en-US" dirty="0"/>
              <a:t> school</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solidFill>
                  <a:srgbClr val="00B050"/>
                </a:solidFill>
              </a:rPr>
              <a:t>[name and grades taught]</a:t>
            </a:r>
          </a:p>
          <a:p>
            <a:pPr>
              <a:buFont typeface="Arial" panose="020B0604020202020204" pitchFamily="34" charset="0"/>
              <a:buChar char="•"/>
            </a:pPr>
            <a:r>
              <a:rPr lang="en-US" dirty="0">
                <a:solidFill>
                  <a:srgbClr val="00B050"/>
                </a:solidFill>
              </a:rPr>
              <a:t>[principal's name]</a:t>
            </a:r>
          </a:p>
          <a:p>
            <a:pPr>
              <a:buFont typeface="Arial" panose="020B0604020202020204" pitchFamily="34" charset="0"/>
              <a:buChar char="•"/>
            </a:pPr>
            <a:r>
              <a:rPr lang="en-US" dirty="0">
                <a:solidFill>
                  <a:srgbClr val="00B050"/>
                </a:solidFill>
              </a:rPr>
              <a:t>[a bit of information about the school, including where it’s situated and its attendance boundaries, the types of activities the school has, etc.]</a:t>
            </a:r>
          </a:p>
          <a:p>
            <a:endParaRPr lang="en-US" dirty="0">
              <a:solidFill>
                <a:srgbClr val="00B050"/>
              </a:solidFill>
            </a:endParaRPr>
          </a:p>
          <a:p>
            <a:r>
              <a:rPr lang="en-US" dirty="0">
                <a:solidFill>
                  <a:srgbClr val="00B050"/>
                </a:solidFill>
              </a:rPr>
              <a:t>[one or two photos of school or activities or kids at school]</a:t>
            </a:r>
          </a:p>
          <a:p>
            <a:r>
              <a:rPr lang="en-US" dirty="0"/>
              <a:t>[USE ONE OR TWO SLIDES FOR THIS INFORMATION]</a:t>
            </a:r>
          </a:p>
        </p:txBody>
      </p:sp>
    </p:spTree>
    <p:extLst>
      <p:ext uri="{BB962C8B-B14F-4D97-AF65-F5344CB8AC3E}">
        <p14:creationId xmlns:p14="http://schemas.microsoft.com/office/powerpoint/2010/main" val="2565233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9456"/>
            <a:ext cx="8458200" cy="731520"/>
          </a:xfrm>
          <a:solidFill>
            <a:srgbClr val="085CB8"/>
          </a:solidFill>
        </p:spPr>
        <p:txBody>
          <a:bodyPr/>
          <a:lstStyle/>
          <a:p>
            <a:r>
              <a:rPr lang="en-US" sz="2900" dirty="0">
                <a:solidFill>
                  <a:schemeClr val="bg1"/>
                </a:solidFill>
              </a:rPr>
              <a:t>Existing Travel Modes and Distance to School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93476598"/>
              </p:ext>
            </p:extLst>
          </p:nvPr>
        </p:nvGraphicFramePr>
        <p:xfrm>
          <a:off x="315680" y="1579984"/>
          <a:ext cx="4110448" cy="4784832"/>
        </p:xfrm>
        <a:graphic>
          <a:graphicData uri="http://schemas.openxmlformats.org/drawingml/2006/table">
            <a:tbl>
              <a:tblPr firstRow="1" bandRow="1">
                <a:tableStyleId>{073A0DAA-6AF3-43AB-8588-CEC1D06C72B9}</a:tableStyleId>
              </a:tblPr>
              <a:tblGrid>
                <a:gridCol w="2055224">
                  <a:extLst>
                    <a:ext uri="{9D8B030D-6E8A-4147-A177-3AD203B41FA5}">
                      <a16:colId xmlns:a16="http://schemas.microsoft.com/office/drawing/2014/main" val="20000"/>
                    </a:ext>
                  </a:extLst>
                </a:gridCol>
                <a:gridCol w="2055224">
                  <a:extLst>
                    <a:ext uri="{9D8B030D-6E8A-4147-A177-3AD203B41FA5}">
                      <a16:colId xmlns:a16="http://schemas.microsoft.com/office/drawing/2014/main" val="20001"/>
                    </a:ext>
                  </a:extLst>
                </a:gridCol>
              </a:tblGrid>
              <a:tr h="627842">
                <a:tc>
                  <a:txBody>
                    <a:bodyPr/>
                    <a:lstStyle/>
                    <a:p>
                      <a:r>
                        <a:rPr lang="en-US" dirty="0"/>
                        <a:t>Mode to/from School</a:t>
                      </a:r>
                      <a:endParaRPr lang="en-US" dirty="0">
                        <a:solidFill>
                          <a:schemeClr val="accent6">
                            <a:lumMod val="50000"/>
                          </a:schemeClr>
                        </a:solidFill>
                      </a:endParaRPr>
                    </a:p>
                  </a:txBody>
                  <a:tcPr/>
                </a:tc>
                <a:tc>
                  <a:txBody>
                    <a:bodyPr/>
                    <a:lstStyle/>
                    <a:p>
                      <a:r>
                        <a:rPr lang="en-US" dirty="0"/>
                        <a:t>%Students</a:t>
                      </a:r>
                      <a:endParaRPr lang="en-US" dirty="0">
                        <a:solidFill>
                          <a:schemeClr val="accent6">
                            <a:lumMod val="50000"/>
                          </a:schemeClr>
                        </a:solidFill>
                      </a:endParaRPr>
                    </a:p>
                  </a:txBody>
                  <a:tcPr/>
                </a:tc>
                <a:extLst>
                  <a:ext uri="{0D108BD9-81ED-4DB2-BD59-A6C34878D82A}">
                    <a16:rowId xmlns:a16="http://schemas.microsoft.com/office/drawing/2014/main" val="10000"/>
                  </a:ext>
                </a:extLst>
              </a:tr>
              <a:tr h="588498">
                <a:tc>
                  <a:txBody>
                    <a:bodyPr/>
                    <a:lstStyle/>
                    <a:p>
                      <a:r>
                        <a:rPr lang="en-US" dirty="0"/>
                        <a:t>Walk</a:t>
                      </a:r>
                    </a:p>
                  </a:txBody>
                  <a:tcPr/>
                </a:tc>
                <a:tc>
                  <a:txBody>
                    <a:bodyPr/>
                    <a:lstStyle/>
                    <a:p>
                      <a:endParaRPr lang="en-US" dirty="0"/>
                    </a:p>
                  </a:txBody>
                  <a:tcPr/>
                </a:tc>
                <a:extLst>
                  <a:ext uri="{0D108BD9-81ED-4DB2-BD59-A6C34878D82A}">
                    <a16:rowId xmlns:a16="http://schemas.microsoft.com/office/drawing/2014/main" val="10001"/>
                  </a:ext>
                </a:extLst>
              </a:tr>
              <a:tr h="588498">
                <a:tc>
                  <a:txBody>
                    <a:bodyPr/>
                    <a:lstStyle/>
                    <a:p>
                      <a:r>
                        <a:rPr lang="en-US" dirty="0"/>
                        <a:t>Bike</a:t>
                      </a:r>
                    </a:p>
                  </a:txBody>
                  <a:tcPr/>
                </a:tc>
                <a:tc>
                  <a:txBody>
                    <a:bodyPr/>
                    <a:lstStyle/>
                    <a:p>
                      <a:endParaRPr lang="en-US" dirty="0"/>
                    </a:p>
                  </a:txBody>
                  <a:tcPr/>
                </a:tc>
                <a:extLst>
                  <a:ext uri="{0D108BD9-81ED-4DB2-BD59-A6C34878D82A}">
                    <a16:rowId xmlns:a16="http://schemas.microsoft.com/office/drawing/2014/main" val="10002"/>
                  </a:ext>
                </a:extLst>
              </a:tr>
              <a:tr h="571232">
                <a:tc>
                  <a:txBody>
                    <a:bodyPr/>
                    <a:lstStyle/>
                    <a:p>
                      <a:r>
                        <a:rPr lang="en-US" dirty="0"/>
                        <a:t>School Bus</a:t>
                      </a:r>
                    </a:p>
                  </a:txBody>
                  <a:tcPr/>
                </a:tc>
                <a:tc>
                  <a:txBody>
                    <a:bodyPr/>
                    <a:lstStyle/>
                    <a:p>
                      <a:endParaRPr lang="en-US" dirty="0"/>
                    </a:p>
                  </a:txBody>
                  <a:tcPr/>
                </a:tc>
                <a:extLst>
                  <a:ext uri="{0D108BD9-81ED-4DB2-BD59-A6C34878D82A}">
                    <a16:rowId xmlns:a16="http://schemas.microsoft.com/office/drawing/2014/main" val="10003"/>
                  </a:ext>
                </a:extLst>
              </a:tr>
              <a:tr h="631030">
                <a:tc>
                  <a:txBody>
                    <a:bodyPr/>
                    <a:lstStyle/>
                    <a:p>
                      <a:r>
                        <a:rPr lang="en-US" dirty="0"/>
                        <a:t>Family Vehicle</a:t>
                      </a:r>
                    </a:p>
                  </a:txBody>
                  <a:tcPr/>
                </a:tc>
                <a:tc>
                  <a:txBody>
                    <a:bodyPr/>
                    <a:lstStyle/>
                    <a:p>
                      <a:endParaRPr lang="en-US" dirty="0"/>
                    </a:p>
                  </a:txBody>
                  <a:tcPr/>
                </a:tc>
                <a:extLst>
                  <a:ext uri="{0D108BD9-81ED-4DB2-BD59-A6C34878D82A}">
                    <a16:rowId xmlns:a16="http://schemas.microsoft.com/office/drawing/2014/main" val="10004"/>
                  </a:ext>
                </a:extLst>
              </a:tr>
              <a:tr h="588498">
                <a:tc>
                  <a:txBody>
                    <a:bodyPr/>
                    <a:lstStyle/>
                    <a:p>
                      <a:r>
                        <a:rPr lang="en-US" dirty="0"/>
                        <a:t>Carpool</a:t>
                      </a:r>
                    </a:p>
                  </a:txBody>
                  <a:tcPr/>
                </a:tc>
                <a:tc>
                  <a:txBody>
                    <a:bodyPr/>
                    <a:lstStyle/>
                    <a:p>
                      <a:endParaRPr lang="en-US" dirty="0"/>
                    </a:p>
                  </a:txBody>
                  <a:tcPr/>
                </a:tc>
                <a:extLst>
                  <a:ext uri="{0D108BD9-81ED-4DB2-BD59-A6C34878D82A}">
                    <a16:rowId xmlns:a16="http://schemas.microsoft.com/office/drawing/2014/main" val="10005"/>
                  </a:ext>
                </a:extLst>
              </a:tr>
              <a:tr h="588498">
                <a:tc>
                  <a:txBody>
                    <a:bodyPr/>
                    <a:lstStyle/>
                    <a:p>
                      <a:r>
                        <a:rPr lang="en-US" dirty="0"/>
                        <a:t>Transit</a:t>
                      </a:r>
                    </a:p>
                  </a:txBody>
                  <a:tcPr/>
                </a:tc>
                <a:tc>
                  <a:txBody>
                    <a:bodyPr/>
                    <a:lstStyle/>
                    <a:p>
                      <a:endParaRPr lang="en-US" dirty="0"/>
                    </a:p>
                  </a:txBody>
                  <a:tcPr/>
                </a:tc>
                <a:extLst>
                  <a:ext uri="{0D108BD9-81ED-4DB2-BD59-A6C34878D82A}">
                    <a16:rowId xmlns:a16="http://schemas.microsoft.com/office/drawing/2014/main" val="10006"/>
                  </a:ext>
                </a:extLst>
              </a:tr>
              <a:tr h="588498">
                <a:tc>
                  <a:txBody>
                    <a:bodyPr/>
                    <a:lstStyle/>
                    <a:p>
                      <a:r>
                        <a:rPr lang="en-US" dirty="0"/>
                        <a:t>Other</a:t>
                      </a:r>
                    </a:p>
                  </a:txBody>
                  <a:tcPr/>
                </a:tc>
                <a:tc>
                  <a:txBody>
                    <a:bodyPr/>
                    <a:lstStyle/>
                    <a:p>
                      <a:endParaRPr lang="en-US" dirty="0"/>
                    </a:p>
                  </a:txBody>
                  <a:tcPr/>
                </a:tc>
                <a:extLst>
                  <a:ext uri="{0D108BD9-81ED-4DB2-BD59-A6C34878D82A}">
                    <a16:rowId xmlns:a16="http://schemas.microsoft.com/office/drawing/2014/main" val="10007"/>
                  </a:ext>
                </a:extLst>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2490654602"/>
              </p:ext>
            </p:extLst>
          </p:nvPr>
        </p:nvGraphicFramePr>
        <p:xfrm>
          <a:off x="4648198" y="1584960"/>
          <a:ext cx="4114802" cy="1840804"/>
        </p:xfrm>
        <a:graphic>
          <a:graphicData uri="http://schemas.openxmlformats.org/drawingml/2006/table">
            <a:tbl>
              <a:tblPr firstRow="1" bandRow="1">
                <a:tableStyleId>{073A0DAA-6AF3-43AB-8588-CEC1D06C72B9}</a:tableStyleId>
              </a:tblPr>
              <a:tblGrid>
                <a:gridCol w="2057401">
                  <a:extLst>
                    <a:ext uri="{9D8B030D-6E8A-4147-A177-3AD203B41FA5}">
                      <a16:colId xmlns:a16="http://schemas.microsoft.com/office/drawing/2014/main" val="20000"/>
                    </a:ext>
                  </a:extLst>
                </a:gridCol>
                <a:gridCol w="2057401">
                  <a:extLst>
                    <a:ext uri="{9D8B030D-6E8A-4147-A177-3AD203B41FA5}">
                      <a16:colId xmlns:a16="http://schemas.microsoft.com/office/drawing/2014/main" val="20001"/>
                    </a:ext>
                  </a:extLst>
                </a:gridCol>
              </a:tblGrid>
              <a:tr h="624706">
                <a:tc>
                  <a:txBody>
                    <a:bodyPr/>
                    <a:lstStyle/>
                    <a:p>
                      <a:r>
                        <a:rPr lang="en-US" dirty="0"/>
                        <a:t>Distance</a:t>
                      </a:r>
                      <a:r>
                        <a:rPr lang="en-US" baseline="0" dirty="0"/>
                        <a:t> to School</a:t>
                      </a:r>
                      <a:endParaRPr lang="en-US" dirty="0">
                        <a:solidFill>
                          <a:schemeClr val="accent6">
                            <a:lumMod val="50000"/>
                          </a:schemeClr>
                        </a:solidFill>
                      </a:endParaRPr>
                    </a:p>
                  </a:txBody>
                  <a:tcPr/>
                </a:tc>
                <a:tc>
                  <a:txBody>
                    <a:bodyPr/>
                    <a:lstStyle/>
                    <a:p>
                      <a:r>
                        <a:rPr lang="en-US" baseline="0" dirty="0"/>
                        <a:t>%Students</a:t>
                      </a:r>
                      <a:endParaRPr lang="en-US" dirty="0">
                        <a:solidFill>
                          <a:schemeClr val="accent6">
                            <a:lumMod val="50000"/>
                          </a:schemeClr>
                        </a:solidFill>
                      </a:endParaRPr>
                    </a:p>
                  </a:txBody>
                  <a:tcPr/>
                </a:tc>
                <a:extLst>
                  <a:ext uri="{0D108BD9-81ED-4DB2-BD59-A6C34878D82A}">
                    <a16:rowId xmlns:a16="http://schemas.microsoft.com/office/drawing/2014/main" val="10000"/>
                  </a:ext>
                </a:extLst>
              </a:tr>
              <a:tr h="600362">
                <a:tc>
                  <a:txBody>
                    <a:bodyPr/>
                    <a:lstStyle/>
                    <a:p>
                      <a:r>
                        <a:rPr lang="en-US" dirty="0"/>
                        <a:t>Within</a:t>
                      </a:r>
                      <a:r>
                        <a:rPr lang="en-US" baseline="0" dirty="0"/>
                        <a:t> 1 mile</a:t>
                      </a:r>
                      <a:endParaRPr lang="en-US" dirty="0"/>
                    </a:p>
                  </a:txBody>
                  <a:tcPr/>
                </a:tc>
                <a:tc>
                  <a:txBody>
                    <a:bodyPr/>
                    <a:lstStyle/>
                    <a:p>
                      <a:endParaRPr lang="en-US" dirty="0"/>
                    </a:p>
                  </a:txBody>
                  <a:tcPr/>
                </a:tc>
                <a:extLst>
                  <a:ext uri="{0D108BD9-81ED-4DB2-BD59-A6C34878D82A}">
                    <a16:rowId xmlns:a16="http://schemas.microsoft.com/office/drawing/2014/main" val="10001"/>
                  </a:ext>
                </a:extLst>
              </a:tr>
              <a:tr h="600362">
                <a:tc>
                  <a:txBody>
                    <a:bodyPr/>
                    <a:lstStyle/>
                    <a:p>
                      <a:r>
                        <a:rPr lang="en-US" dirty="0"/>
                        <a:t>With</a:t>
                      </a:r>
                      <a:r>
                        <a:rPr lang="en-US" baseline="0" dirty="0"/>
                        <a:t> in 2 miles</a:t>
                      </a:r>
                      <a:endParaRPr lang="en-US" dirty="0"/>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
        <p:nvSpPr>
          <p:cNvPr id="6" name="TextBox 5"/>
          <p:cNvSpPr txBox="1"/>
          <p:nvPr/>
        </p:nvSpPr>
        <p:spPr>
          <a:xfrm>
            <a:off x="1136464" y="1080814"/>
            <a:ext cx="2468881" cy="369332"/>
          </a:xfrm>
          <a:prstGeom prst="rect">
            <a:avLst/>
          </a:prstGeom>
          <a:noFill/>
        </p:spPr>
        <p:txBody>
          <a:bodyPr wrap="square" rtlCol="0">
            <a:spAutoFit/>
          </a:bodyPr>
          <a:lstStyle/>
          <a:p>
            <a:r>
              <a:rPr lang="en-US" sz="1800" u="sng" dirty="0"/>
              <a:t>Existing Travel Modes</a:t>
            </a:r>
          </a:p>
        </p:txBody>
      </p:sp>
      <p:sp>
        <p:nvSpPr>
          <p:cNvPr id="7" name="TextBox 6"/>
          <p:cNvSpPr txBox="1"/>
          <p:nvPr/>
        </p:nvSpPr>
        <p:spPr>
          <a:xfrm>
            <a:off x="5730239" y="1080814"/>
            <a:ext cx="2329542" cy="369332"/>
          </a:xfrm>
          <a:prstGeom prst="rect">
            <a:avLst/>
          </a:prstGeom>
          <a:noFill/>
        </p:spPr>
        <p:txBody>
          <a:bodyPr wrap="square" rtlCol="0">
            <a:spAutoFit/>
          </a:bodyPr>
          <a:lstStyle/>
          <a:p>
            <a:r>
              <a:rPr lang="en-US" sz="1800" u="sng" dirty="0"/>
              <a:t>Distance to School</a:t>
            </a:r>
          </a:p>
        </p:txBody>
      </p:sp>
    </p:spTree>
    <p:extLst>
      <p:ext uri="{BB962C8B-B14F-4D97-AF65-F5344CB8AC3E}">
        <p14:creationId xmlns:p14="http://schemas.microsoft.com/office/powerpoint/2010/main" val="1945411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11"/>
          <p:cNvSpPr txBox="1">
            <a:spLocks noChangeArrowheads="1"/>
          </p:cNvSpPr>
          <p:nvPr/>
        </p:nvSpPr>
        <p:spPr bwMode="auto">
          <a:xfrm>
            <a:off x="1" y="298983"/>
            <a:ext cx="9144000" cy="646331"/>
          </a:xfrm>
          <a:prstGeom prst="rect">
            <a:avLst/>
          </a:prstGeom>
          <a:solidFill>
            <a:schemeClr val="bg1"/>
          </a:solidFill>
          <a:ln w="9525">
            <a:noFill/>
            <a:miter lim="800000"/>
            <a:headEnd/>
            <a:tailEnd/>
          </a:ln>
        </p:spPr>
        <p:txBody>
          <a:bodyPr wrap="square">
            <a:spAutoFit/>
          </a:bodyPr>
          <a:lstStyle/>
          <a:p>
            <a:pPr algn="ctr"/>
            <a:r>
              <a:rPr lang="en-US" sz="3600" b="1" dirty="0">
                <a:solidFill>
                  <a:srgbClr val="FF8000"/>
                </a:solidFill>
              </a:rPr>
              <a:t>What is Safe Routes to School?</a:t>
            </a: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8665" y="1140924"/>
            <a:ext cx="5861923" cy="4396443"/>
          </a:xfrm>
          <a:prstGeom prst="rect">
            <a:avLst/>
          </a:prstGeom>
          <a:noFill/>
          <a:ln>
            <a:noFill/>
          </a:ln>
          <a:effectLst>
            <a:outerShdw blurRad="292100" dist="139700" dir="2700000" algn="ctr" rotWithShape="0">
              <a:schemeClr val="bg2">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122512" y="5609866"/>
            <a:ext cx="2898977" cy="246221"/>
          </a:xfrm>
          <a:prstGeom prst="rect">
            <a:avLst/>
          </a:prstGeom>
          <a:noFill/>
        </p:spPr>
        <p:txBody>
          <a:bodyPr wrap="square" rtlCol="0">
            <a:spAutoFit/>
          </a:bodyPr>
          <a:lstStyle/>
          <a:p>
            <a:pPr algn="ctr"/>
            <a:r>
              <a:rPr lang="en-US" sz="1000" dirty="0"/>
              <a:t>Oak Ridge Elementary, Arlington</a:t>
            </a:r>
          </a:p>
        </p:txBody>
      </p:sp>
    </p:spTree>
    <p:extLst>
      <p:ext uri="{BB962C8B-B14F-4D97-AF65-F5344CB8AC3E}">
        <p14:creationId xmlns:p14="http://schemas.microsoft.com/office/powerpoint/2010/main" val="180774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0"/>
          <p:cNvSpPr>
            <a:spLocks noGrp="1" noChangeArrowheads="1"/>
          </p:cNvSpPr>
          <p:nvPr>
            <p:ph type="body" sz="half" idx="4294967295"/>
          </p:nvPr>
        </p:nvSpPr>
        <p:spPr>
          <a:xfrm>
            <a:off x="4515781" y="1347949"/>
            <a:ext cx="4514850" cy="4119562"/>
          </a:xfrm>
        </p:spPr>
        <p:txBody>
          <a:bodyPr/>
          <a:lstStyle/>
          <a:p>
            <a:pPr marL="0" indent="0" eaLnBrk="1" hangingPunct="1">
              <a:defRPr/>
            </a:pPr>
            <a:r>
              <a:rPr lang="en-US" sz="2200" dirty="0">
                <a:cs typeface="+mn-cs"/>
              </a:rPr>
              <a:t>A grassroots effort aimed at increasing the number of students who walk and bike to school by</a:t>
            </a:r>
          </a:p>
          <a:p>
            <a:pPr eaLnBrk="1" hangingPunct="1">
              <a:buFont typeface="Arial" pitchFamily="34" charset="0"/>
              <a:buChar char="•"/>
              <a:defRPr/>
            </a:pPr>
            <a:r>
              <a:rPr lang="en-US" sz="2200" dirty="0">
                <a:cs typeface="+mn-cs"/>
              </a:rPr>
              <a:t>Improving safety along walking and bicycling routes</a:t>
            </a:r>
          </a:p>
          <a:p>
            <a:pPr eaLnBrk="1" hangingPunct="1">
              <a:buFont typeface="Arial" pitchFamily="34" charset="0"/>
              <a:buChar char="•"/>
              <a:defRPr/>
            </a:pPr>
            <a:r>
              <a:rPr lang="en-US" sz="2200" dirty="0">
                <a:cs typeface="+mn-cs"/>
              </a:rPr>
              <a:t>Encouraging more children (and their parents!) to walk and bike to school</a:t>
            </a:r>
          </a:p>
          <a:p>
            <a:pPr marL="0" indent="0" eaLnBrk="1" hangingPunct="1">
              <a:defRPr/>
            </a:pPr>
            <a:endParaRPr lang="en-US" sz="2200" dirty="0">
              <a:cs typeface="+mn-cs"/>
            </a:endParaRPr>
          </a:p>
          <a:p>
            <a:pPr marL="0" indent="0" eaLnBrk="1" hangingPunct="1">
              <a:defRPr/>
            </a:pPr>
            <a:r>
              <a:rPr lang="en-US" sz="2200" dirty="0">
                <a:cs typeface="+mn-cs"/>
              </a:rPr>
              <a:t>Also a state-level program in Virginia</a:t>
            </a:r>
            <a:endParaRPr lang="en-US" sz="2400" dirty="0">
              <a:cs typeface="+mn-cs"/>
            </a:endParaRPr>
          </a:p>
          <a:p>
            <a:pPr marL="0" indent="0" eaLnBrk="1" hangingPunct="1">
              <a:defRPr/>
            </a:pPr>
            <a:endParaRPr lang="en-US" sz="2400" dirty="0">
              <a:cs typeface="+mn-cs"/>
            </a:endParaRPr>
          </a:p>
          <a:p>
            <a:pPr marL="0" indent="0" eaLnBrk="1" hangingPunct="1">
              <a:buFont typeface="Wingdings 2" pitchFamily="18" charset="2"/>
              <a:buNone/>
              <a:defRPr/>
            </a:pPr>
            <a:endParaRPr lang="en-US" sz="2400" dirty="0">
              <a:cs typeface="+mn-cs"/>
            </a:endParaRPr>
          </a:p>
        </p:txBody>
      </p:sp>
      <p:sp>
        <p:nvSpPr>
          <p:cNvPr id="46082" name="Text Box 3"/>
          <p:cNvSpPr txBox="1">
            <a:spLocks noChangeArrowheads="1"/>
          </p:cNvSpPr>
          <p:nvPr/>
        </p:nvSpPr>
        <p:spPr bwMode="auto">
          <a:xfrm>
            <a:off x="2651125" y="582613"/>
            <a:ext cx="184150" cy="366712"/>
          </a:xfrm>
          <a:prstGeom prst="rect">
            <a:avLst/>
          </a:prstGeom>
          <a:noFill/>
          <a:ln w="9525">
            <a:noFill/>
            <a:miter lim="800000"/>
            <a:headEnd/>
            <a:tailEnd/>
          </a:ln>
        </p:spPr>
        <p:txBody>
          <a:bodyPr wrap="none">
            <a:spAutoFit/>
          </a:bodyPr>
          <a:lstStyle/>
          <a:p>
            <a:endParaRPr lang="en-US" dirty="0">
              <a:latin typeface="Garamond" pitchFamily="18" charset="0"/>
              <a:cs typeface="Arial" pitchFamily="34" charset="0"/>
            </a:endParaRPr>
          </a:p>
        </p:txBody>
      </p:sp>
      <p:sp>
        <p:nvSpPr>
          <p:cNvPr id="46083" name="Rectangle 22"/>
          <p:cNvSpPr>
            <a:spLocks noGrp="1" noChangeArrowheads="1"/>
          </p:cNvSpPr>
          <p:nvPr>
            <p:ph type="title" idx="4294967295"/>
          </p:nvPr>
        </p:nvSpPr>
        <p:spPr>
          <a:xfrm>
            <a:off x="301752" y="219456"/>
            <a:ext cx="8458200" cy="731520"/>
          </a:xfrm>
          <a:solidFill>
            <a:srgbClr val="085CB8"/>
          </a:solidFill>
        </p:spPr>
        <p:txBody>
          <a:bodyPr/>
          <a:lstStyle/>
          <a:p>
            <a:pPr eaLnBrk="1" hangingPunct="1"/>
            <a:r>
              <a:rPr lang="en-US" sz="3600" dirty="0">
                <a:solidFill>
                  <a:schemeClr val="bg1"/>
                </a:solidFill>
              </a:rPr>
              <a:t>What is Safe Routes to School? </a:t>
            </a:r>
            <a:endParaRPr lang="en-US" sz="4400" dirty="0">
              <a:solidFill>
                <a:schemeClr val="bg1"/>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1933" t="10492" r="21457" b="3259"/>
          <a:stretch/>
        </p:blipFill>
        <p:spPr>
          <a:xfrm>
            <a:off x="891296" y="1154113"/>
            <a:ext cx="3040623" cy="4029443"/>
          </a:xfrm>
          <a:prstGeom prst="rect">
            <a:avLst/>
          </a:prstGeom>
          <a:ln w="12700">
            <a:solidFill>
              <a:schemeClr val="accent4"/>
            </a:solidFill>
          </a:ln>
          <a:effectLst>
            <a:outerShdw blurRad="292100" dist="139700" dir="2700000" algn="tl" rotWithShape="0">
              <a:srgbClr val="333333">
                <a:alpha val="65000"/>
              </a:srgbClr>
            </a:outerShdw>
          </a:effectLst>
        </p:spPr>
      </p:pic>
      <p:sp>
        <p:nvSpPr>
          <p:cNvPr id="7" name="TextBox 6"/>
          <p:cNvSpPr txBox="1"/>
          <p:nvPr/>
        </p:nvSpPr>
        <p:spPr>
          <a:xfrm>
            <a:off x="738897" y="5265233"/>
            <a:ext cx="2898977" cy="246221"/>
          </a:xfrm>
          <a:prstGeom prst="rect">
            <a:avLst/>
          </a:prstGeom>
          <a:noFill/>
        </p:spPr>
        <p:txBody>
          <a:bodyPr wrap="square" rtlCol="0">
            <a:spAutoFit/>
          </a:bodyPr>
          <a:lstStyle/>
          <a:p>
            <a:r>
              <a:rPr lang="en-US" sz="1000" dirty="0"/>
              <a:t>Lynbrook Elementary, Springfield</a:t>
            </a:r>
          </a:p>
        </p:txBody>
      </p:sp>
    </p:spTree>
    <p:extLst>
      <p:ext uri="{BB962C8B-B14F-4D97-AF65-F5344CB8AC3E}">
        <p14:creationId xmlns:p14="http://schemas.microsoft.com/office/powerpoint/2010/main" val="312389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txBox="1">
            <a:spLocks noChangeArrowheads="1"/>
          </p:cNvSpPr>
          <p:nvPr/>
        </p:nvSpPr>
        <p:spPr bwMode="auto">
          <a:xfrm>
            <a:off x="301752" y="219456"/>
            <a:ext cx="8458200" cy="731520"/>
          </a:xfrm>
          <a:prstGeom prst="rect">
            <a:avLst/>
          </a:prstGeom>
          <a:solidFill>
            <a:srgbClr val="085CB8"/>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0060AA"/>
                </a:solidFill>
                <a:latin typeface="+mj-lt"/>
                <a:ea typeface="MS PGothic" pitchFamily="34" charset="-128"/>
                <a:cs typeface="MS PGothic" charset="0"/>
              </a:defRPr>
            </a:lvl1pPr>
            <a:lvl2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2pPr>
            <a:lvl3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3pPr>
            <a:lvl4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4pPr>
            <a:lvl5pPr algn="l" rtl="0" eaLnBrk="0" fontAlgn="base" hangingPunct="0">
              <a:spcBef>
                <a:spcPct val="0"/>
              </a:spcBef>
              <a:spcAft>
                <a:spcPct val="0"/>
              </a:spcAft>
              <a:defRPr sz="2400" b="1">
                <a:solidFill>
                  <a:srgbClr val="FF8000"/>
                </a:solidFill>
                <a:latin typeface="Arial" charset="0"/>
                <a:ea typeface="MS PGothic" pitchFamily="34" charset="-128"/>
                <a:cs typeface="MS PGothic" charset="0"/>
              </a:defRPr>
            </a:lvl5pPr>
            <a:lvl6pPr marL="457200" algn="l" rtl="0" fontAlgn="base">
              <a:spcBef>
                <a:spcPct val="0"/>
              </a:spcBef>
              <a:spcAft>
                <a:spcPct val="0"/>
              </a:spcAft>
              <a:defRPr sz="2400" b="1">
                <a:solidFill>
                  <a:srgbClr val="FF8000"/>
                </a:solidFill>
                <a:latin typeface="Arial" charset="0"/>
                <a:ea typeface="ＭＳ Ｐゴシック" pitchFamily="1" charset="-128"/>
              </a:defRPr>
            </a:lvl6pPr>
            <a:lvl7pPr marL="914400" algn="l" rtl="0" fontAlgn="base">
              <a:spcBef>
                <a:spcPct val="0"/>
              </a:spcBef>
              <a:spcAft>
                <a:spcPct val="0"/>
              </a:spcAft>
              <a:defRPr sz="2400" b="1">
                <a:solidFill>
                  <a:srgbClr val="FF8000"/>
                </a:solidFill>
                <a:latin typeface="Arial" charset="0"/>
                <a:ea typeface="ＭＳ Ｐゴシック" pitchFamily="1" charset="-128"/>
              </a:defRPr>
            </a:lvl7pPr>
            <a:lvl8pPr marL="1371600" algn="l" rtl="0" fontAlgn="base">
              <a:spcBef>
                <a:spcPct val="0"/>
              </a:spcBef>
              <a:spcAft>
                <a:spcPct val="0"/>
              </a:spcAft>
              <a:defRPr sz="2400" b="1">
                <a:solidFill>
                  <a:srgbClr val="FF8000"/>
                </a:solidFill>
                <a:latin typeface="Arial" charset="0"/>
                <a:ea typeface="ＭＳ Ｐゴシック" pitchFamily="1" charset="-128"/>
              </a:defRPr>
            </a:lvl8pPr>
            <a:lvl9pPr marL="1828800" algn="l" rtl="0" fontAlgn="base">
              <a:spcBef>
                <a:spcPct val="0"/>
              </a:spcBef>
              <a:spcAft>
                <a:spcPct val="0"/>
              </a:spcAft>
              <a:defRPr sz="2400" b="1">
                <a:solidFill>
                  <a:srgbClr val="FF8000"/>
                </a:solidFill>
                <a:latin typeface="Arial" charset="0"/>
                <a:ea typeface="ＭＳ Ｐゴシック" pitchFamily="1" charset="-128"/>
              </a:defRPr>
            </a:lvl9pPr>
          </a:lstStyle>
          <a:p>
            <a:pPr eaLnBrk="1" hangingPunct="1"/>
            <a:r>
              <a:rPr lang="en-US" sz="3600" kern="0" dirty="0">
                <a:solidFill>
                  <a:schemeClr val="bg1"/>
                </a:solidFill>
              </a:rPr>
              <a:t>Core Benefits of SRTS programs</a:t>
            </a:r>
            <a:endParaRPr lang="en-US" sz="4400" kern="0" dirty="0">
              <a:solidFill>
                <a:schemeClr val="bg1"/>
              </a:solidFill>
            </a:endParaRPr>
          </a:p>
        </p:txBody>
      </p:sp>
      <p:sp>
        <p:nvSpPr>
          <p:cNvPr id="50178" name="Content Placeholder 2"/>
          <p:cNvSpPr>
            <a:spLocks noGrp="1"/>
          </p:cNvSpPr>
          <p:nvPr>
            <p:ph idx="1"/>
          </p:nvPr>
        </p:nvSpPr>
        <p:spPr>
          <a:xfrm>
            <a:off x="4040094" y="1143000"/>
            <a:ext cx="5103906" cy="4998720"/>
          </a:xfrm>
          <a:noFill/>
        </p:spPr>
        <p:txBody>
          <a:bodyPr/>
          <a:lstStyle/>
          <a:p>
            <a:pPr>
              <a:buFontTx/>
              <a:buChar char="•"/>
            </a:pPr>
            <a:r>
              <a:rPr lang="en-US" sz="2600" dirty="0"/>
              <a:t>Improve safety for pedestrians and bicyclists</a:t>
            </a:r>
          </a:p>
          <a:p>
            <a:pPr>
              <a:buFontTx/>
              <a:buChar char="•"/>
            </a:pPr>
            <a:endParaRPr lang="en-US" sz="2600" dirty="0"/>
          </a:p>
          <a:p>
            <a:pPr>
              <a:buFontTx/>
              <a:buChar char="•"/>
            </a:pPr>
            <a:r>
              <a:rPr lang="en-US" sz="2600" dirty="0"/>
              <a:t>Improve children’</a:t>
            </a:r>
            <a:r>
              <a:rPr lang="en-US" altLang="ja-JP" sz="2600" dirty="0"/>
              <a:t>s health</a:t>
            </a:r>
          </a:p>
          <a:p>
            <a:pPr>
              <a:buFontTx/>
              <a:buChar char="•"/>
            </a:pPr>
            <a:endParaRPr lang="en-US" altLang="ja-JP" sz="2600" dirty="0"/>
          </a:p>
          <a:p>
            <a:pPr>
              <a:buFontTx/>
              <a:buChar char="•"/>
            </a:pPr>
            <a:r>
              <a:rPr lang="en-US" sz="2600" dirty="0"/>
              <a:t>Reduce traffic congestion around schools (especially during arrival and dismissal)</a:t>
            </a:r>
          </a:p>
          <a:p>
            <a:pPr>
              <a:buFontTx/>
              <a:buChar char="•"/>
            </a:pPr>
            <a:endParaRPr lang="en-US" sz="2600" dirty="0"/>
          </a:p>
          <a:p>
            <a:pPr>
              <a:buFontTx/>
              <a:buChar char="•"/>
            </a:pPr>
            <a:r>
              <a:rPr lang="en-US" sz="2600" dirty="0"/>
              <a:t>Reduce emissions </a:t>
            </a:r>
          </a:p>
          <a:p>
            <a:endParaRPr lang="en-US" sz="2800" dirty="0"/>
          </a:p>
          <a:p>
            <a:endParaRPr lang="en-US" sz="2800" dirty="0"/>
          </a:p>
        </p:txBody>
      </p:sp>
      <p:pic>
        <p:nvPicPr>
          <p:cNvPr id="4" name="Picture 3" descr="iWalk 5.JPG"/>
          <p:cNvPicPr>
            <a:picLocks noChangeAspect="1"/>
          </p:cNvPicPr>
          <p:nvPr/>
        </p:nvPicPr>
        <p:blipFill rotWithShape="1">
          <a:blip r:embed="rId3" cstate="print">
            <a:extLst>
              <a:ext uri="{28A0092B-C50C-407E-A947-70E740481C1C}">
                <a14:useLocalDpi xmlns:a14="http://schemas.microsoft.com/office/drawing/2010/main" val="0"/>
              </a:ext>
            </a:extLst>
          </a:blip>
          <a:srcRect t="1" r="22732" b="512"/>
          <a:stretch/>
        </p:blipFill>
        <p:spPr>
          <a:xfrm>
            <a:off x="236220" y="1584960"/>
            <a:ext cx="3527034" cy="3026789"/>
          </a:xfrm>
          <a:prstGeom prst="rect">
            <a:avLst/>
          </a:prstGeom>
          <a:effectLst>
            <a:outerShdw blurRad="444500" dist="139700" dir="2700000" algn="tl" rotWithShape="0">
              <a:srgbClr val="000000">
                <a:alpha val="77000"/>
              </a:srgbClr>
            </a:outerShdw>
          </a:effectLst>
        </p:spPr>
      </p:pic>
      <p:sp>
        <p:nvSpPr>
          <p:cNvPr id="5" name="TextBox 4"/>
          <p:cNvSpPr txBox="1"/>
          <p:nvPr/>
        </p:nvSpPr>
        <p:spPr>
          <a:xfrm>
            <a:off x="236220" y="4705993"/>
            <a:ext cx="2898977" cy="246221"/>
          </a:xfrm>
          <a:prstGeom prst="rect">
            <a:avLst/>
          </a:prstGeom>
          <a:noFill/>
        </p:spPr>
        <p:txBody>
          <a:bodyPr wrap="square" rtlCol="0">
            <a:spAutoFit/>
          </a:bodyPr>
          <a:lstStyle/>
          <a:p>
            <a:r>
              <a:rPr lang="en-US" sz="1000" dirty="0"/>
              <a:t>Albert Harris Elementary, Martinsville</a:t>
            </a:r>
          </a:p>
        </p:txBody>
      </p:sp>
    </p:spTree>
    <p:extLst>
      <p:ext uri="{BB962C8B-B14F-4D97-AF65-F5344CB8AC3E}">
        <p14:creationId xmlns:p14="http://schemas.microsoft.com/office/powerpoint/2010/main" val="282462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DOTtemplate2">
  <a:themeElements>
    <a:clrScheme name="Custom 4">
      <a:dk1>
        <a:srgbClr val="0060AA"/>
      </a:dk1>
      <a:lt1>
        <a:srgbClr val="FFFFFF"/>
      </a:lt1>
      <a:dk2>
        <a:srgbClr val="F47735"/>
      </a:dk2>
      <a:lt2>
        <a:srgbClr val="2D2015"/>
      </a:lt2>
      <a:accent1>
        <a:srgbClr val="F47735"/>
      </a:accent1>
      <a:accent2>
        <a:srgbClr val="F79A68"/>
      </a:accent2>
      <a:accent3>
        <a:srgbClr val="FFFFFF"/>
      </a:accent3>
      <a:accent4>
        <a:srgbClr val="005191"/>
      </a:accent4>
      <a:accent5>
        <a:srgbClr val="F8BDAE"/>
      </a:accent5>
      <a:accent6>
        <a:srgbClr val="E08B5E"/>
      </a:accent6>
      <a:hlink>
        <a:srgbClr val="33A6FF"/>
      </a:hlink>
      <a:folHlink>
        <a:srgbClr val="949CA1"/>
      </a:folHlink>
    </a:clrScheme>
    <a:fontScheme name="VDOTtemplate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VDOTtemplate2 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VDOTtemplate2">
  <a:themeElements>
    <a:clrScheme name="">
      <a:dk1>
        <a:srgbClr val="0060AA"/>
      </a:dk1>
      <a:lt1>
        <a:srgbClr val="FFFFFF"/>
      </a:lt1>
      <a:dk2>
        <a:srgbClr val="F47735"/>
      </a:dk2>
      <a:lt2>
        <a:srgbClr val="2D2015"/>
      </a:lt2>
      <a:accent1>
        <a:srgbClr val="F47735"/>
      </a:accent1>
      <a:accent2>
        <a:srgbClr val="F79A68"/>
      </a:accent2>
      <a:accent3>
        <a:srgbClr val="FFFFFF"/>
      </a:accent3>
      <a:accent4>
        <a:srgbClr val="005191"/>
      </a:accent4>
      <a:accent5>
        <a:srgbClr val="F8BDAE"/>
      </a:accent5>
      <a:accent6>
        <a:srgbClr val="E08B5E"/>
      </a:accent6>
      <a:hlink>
        <a:srgbClr val="F9BB9A"/>
      </a:hlink>
      <a:folHlink>
        <a:srgbClr val="949CA1"/>
      </a:folHlink>
    </a:clrScheme>
    <a:fontScheme name="VDOTtemplate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VDOTtemplate2 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858C327E0EE7498502782C42CD629E" ma:contentTypeVersion="1" ma:contentTypeDescription="Create a new document." ma:contentTypeScope="" ma:versionID="c3cd67155466cc0cd7606e8e490c47af">
  <xsd:schema xmlns:xsd="http://www.w3.org/2001/XMLSchema" xmlns:xs="http://www.w3.org/2001/XMLSchema" xmlns:p="http://schemas.microsoft.com/office/2006/metadata/properties" xmlns:ns3="d5123619-ddfc-485e-adb4-b406401fa585" targetNamespace="http://schemas.microsoft.com/office/2006/metadata/properties" ma:root="true" ma:fieldsID="edc44f2ffc7ec92ba87b00c54d59bb51" ns3:_="">
    <xsd:import namespace="d5123619-ddfc-485e-adb4-b406401fa585"/>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123619-ddfc-485e-adb4-b406401fa58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EEB1B2F-8CB0-46BA-98DA-F2C20D3EBE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123619-ddfc-485e-adb4-b406401fa5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F50614-169B-4D0E-BAF7-707A69FAC008}">
  <ds:schemaRefs>
    <ds:schemaRef ds:uri="http://schemas.microsoft.com/sharepoint/v3/contenttype/forms"/>
  </ds:schemaRefs>
</ds:datastoreItem>
</file>

<file path=customXml/itemProps3.xml><?xml version="1.0" encoding="utf-8"?>
<ds:datastoreItem xmlns:ds="http://schemas.openxmlformats.org/officeDocument/2006/customXml" ds:itemID="{AEA7D6AF-421C-47C3-8F9C-0920EE35B9CE}">
  <ds:schemaRefs>
    <ds:schemaRef ds:uri="d5123619-ddfc-485e-adb4-b406401fa585"/>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terms/"/>
    <ds:schemaRef ds:uri="http://purl.org/dc/elements/1.1/"/>
    <ds:schemaRef ds:uri="http://purl.org/dc/dcmityp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42008</TotalTime>
  <Words>4982</Words>
  <Application>Microsoft Office PowerPoint</Application>
  <PresentationFormat>On-screen Show (4:3)</PresentationFormat>
  <Paragraphs>478</Paragraphs>
  <Slides>35</Slides>
  <Notes>35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35</vt:i4>
      </vt:variant>
    </vt:vector>
  </HeadingPairs>
  <TitlesOfParts>
    <vt:vector size="43" baseType="lpstr">
      <vt:lpstr>Arial</vt:lpstr>
      <vt:lpstr>Garamond</vt:lpstr>
      <vt:lpstr>Times New Roman</vt:lpstr>
      <vt:lpstr>Wingdings</vt:lpstr>
      <vt:lpstr>Wingdings 2</vt:lpstr>
      <vt:lpstr>VDOTtemplate2</vt:lpstr>
      <vt:lpstr>Custom Design</vt:lpstr>
      <vt:lpstr>1_VDOTtemplate2</vt:lpstr>
      <vt:lpstr>Note to presenter</vt:lpstr>
      <vt:lpstr>Introduction to Safe Routes to School at [name of school]</vt:lpstr>
      <vt:lpstr>Outline</vt:lpstr>
      <vt:lpstr>PowerPoint Presentation</vt:lpstr>
      <vt:lpstr>Y/Our school</vt:lpstr>
      <vt:lpstr>Existing Travel Modes and Distance to School</vt:lpstr>
      <vt:lpstr>PowerPoint Presentation</vt:lpstr>
      <vt:lpstr>What is Safe Routes to School? </vt:lpstr>
      <vt:lpstr>PowerPoint Presentation</vt:lpstr>
      <vt:lpstr>Other benefits of SRTS programs</vt:lpstr>
      <vt:lpstr>Other benefits of SRTS programs</vt:lpstr>
      <vt:lpstr>Elements of SRTS programs</vt:lpstr>
      <vt:lpstr>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Funding Opportunities</vt:lpstr>
      <vt:lpstr>PowerPoint Presentation</vt:lpstr>
      <vt:lpstr>Examples of Eligible Activities</vt:lpstr>
      <vt:lpstr>Walkabout Mini-grants</vt:lpstr>
      <vt:lpstr>Non-Infrastructure Grants</vt:lpstr>
      <vt:lpstr>Infrastructure Grants</vt:lpstr>
      <vt:lpstr>SRTS Coordinator</vt:lpstr>
      <vt:lpstr>Local Technical Assistance Coordinators</vt:lpstr>
      <vt:lpstr>Virginia’s SRTS Program - Resources</vt:lpstr>
      <vt:lpstr>Virginia’s SRTS Program – Resources</vt:lpstr>
      <vt:lpstr>Virginia’s SRTS Program – Newsletter</vt:lpstr>
      <vt:lpstr>PowerPoint Presentation</vt:lpstr>
      <vt:lpstr>PowerPoint Presentation</vt:lpstr>
      <vt:lpstr>Next steps?</vt:lpstr>
    </vt:vector>
  </TitlesOfParts>
  <Company>VDOT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covey_da</dc:creator>
  <cp:lastModifiedBy>Wendy Phelps</cp:lastModifiedBy>
  <cp:revision>1526</cp:revision>
  <cp:lastPrinted>2013-04-04T15:37:33Z</cp:lastPrinted>
  <dcterms:created xsi:type="dcterms:W3CDTF">2005-06-02T17:24:07Z</dcterms:created>
  <dcterms:modified xsi:type="dcterms:W3CDTF">2019-10-17T18:56:51Z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0x010100CD858C327E0EE7498502782C42CD629E</vt:lpwstr>
  </property>
  <property fmtid="{D5CDD505-2E9C-101B-9397-08002B2CF9AE}" pid="3" name="IsMyDocuments">
    <vt:bool>true</vt:bool>
  </property>
</Properties>
</file>